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259" r:id="rId4"/>
    <p:sldId id="1361" r:id="rId5"/>
    <p:sldId id="260" r:id="rId6"/>
    <p:sldId id="270" r:id="rId7"/>
    <p:sldId id="262" r:id="rId8"/>
    <p:sldId id="1366" r:id="rId9"/>
    <p:sldId id="261" r:id="rId10"/>
    <p:sldId id="1364" r:id="rId11"/>
    <p:sldId id="274" r:id="rId12"/>
    <p:sldId id="275" r:id="rId13"/>
    <p:sldId id="1365" r:id="rId14"/>
    <p:sldId id="277" r:id="rId15"/>
    <p:sldId id="276" r:id="rId16"/>
    <p:sldId id="1363" r:id="rId17"/>
    <p:sldId id="1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1A3B0-6563-492B-B3DB-581917DEF704}" type="datetimeFigureOut">
              <a:rPr lang="en-GB" smtClean="0"/>
              <a:t>27/01/2026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FB64D-6E52-42DB-B41E-AF704B1967BB}" type="slidenum">
              <a:rPr lang="en-GB" smtClean="0"/>
              <a:t>‹#›</a:t>
            </a:fld>
            <a:endParaRPr lang="en-GB"/>
          </a:p>
        </p:txBody>
      </p:sp>
    </p:spTree>
    <p:extLst>
      <p:ext uri="{BB962C8B-B14F-4D97-AF65-F5344CB8AC3E}">
        <p14:creationId xmlns:p14="http://schemas.microsoft.com/office/powerpoint/2010/main" val="55992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dyslexia-spldtrust.org.uk/media/downloads/inline/sentence-trouble.129493364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altLang="en-US" sz="900" dirty="0"/>
              <a:t>This is just an overview and a basic model of speech, language and communication skills. </a:t>
            </a:r>
          </a:p>
          <a:p>
            <a:pPr eaLnBrk="1" hangingPunct="1">
              <a:lnSpc>
                <a:spcPct val="80000"/>
              </a:lnSpc>
              <a:defRPr/>
            </a:pPr>
            <a:endParaRPr lang="en-GB" altLang="en-US" sz="900" dirty="0"/>
          </a:p>
          <a:p>
            <a:pPr eaLnBrk="1" hangingPunct="1">
              <a:lnSpc>
                <a:spcPct val="80000"/>
              </a:lnSpc>
              <a:defRPr/>
            </a:pPr>
            <a:r>
              <a:rPr lang="en-GB" altLang="en-US" sz="900" dirty="0"/>
              <a:t>The language for Learning Model</a:t>
            </a:r>
          </a:p>
          <a:p>
            <a:pPr eaLnBrk="1" hangingPunct="1">
              <a:lnSpc>
                <a:spcPct val="80000"/>
              </a:lnSpc>
              <a:defRPr/>
            </a:pPr>
            <a:r>
              <a:rPr lang="en-GB" altLang="en-US" sz="900" dirty="0"/>
              <a:t>For any person to complete a task it requires a multiple number of skills to happen all at the same time. </a:t>
            </a:r>
          </a:p>
          <a:p>
            <a:pPr eaLnBrk="1" hangingPunct="1">
              <a:lnSpc>
                <a:spcPct val="80000"/>
              </a:lnSpc>
              <a:defRPr/>
            </a:pPr>
            <a:endParaRPr lang="en-GB" altLang="en-US" sz="900" dirty="0"/>
          </a:p>
          <a:p>
            <a:pPr marL="247650" indent="-247650" eaLnBrk="1" hangingPunct="1">
              <a:buFont typeface="+mj-lt"/>
              <a:buAutoNum type="arabicPeriod"/>
              <a:defRPr/>
            </a:pPr>
            <a:r>
              <a:rPr lang="en-GB" altLang="en-US" sz="1000" dirty="0">
                <a:latin typeface="Arial" pitchFamily="34" charset="0"/>
              </a:rPr>
              <a:t>Have an idea to express and the opportunity to express it = social communication skills. Over </a:t>
            </a:r>
            <a:r>
              <a:rPr lang="en-GB" altLang="en-US" sz="1000" dirty="0"/>
              <a:t>riding desire to communicate with other people. Our desire to communicate ranges – we communicate for a range of social purposes, not just to meet our own personal needs. For some children this is the first stumbling block. </a:t>
            </a:r>
          </a:p>
          <a:p>
            <a:pPr marL="247650" indent="-247650" eaLnBrk="1" hangingPunct="1">
              <a:defRPr/>
            </a:pPr>
            <a:endParaRPr lang="en-GB" altLang="en-US" sz="1000" dirty="0">
              <a:latin typeface="Arial" pitchFamily="34" charset="0"/>
            </a:endParaRPr>
          </a:p>
          <a:p>
            <a:pPr marL="247650" indent="-247650" eaLnBrk="1" hangingPunct="1">
              <a:buFontTx/>
              <a:buAutoNum type="romanLcParenBoth"/>
              <a:defRPr/>
            </a:pPr>
            <a:r>
              <a:rPr lang="en-GB" altLang="en-US" sz="1000" dirty="0">
                <a:latin typeface="Arial" pitchFamily="34" charset="0"/>
              </a:rPr>
              <a:t>The ability to understand and use concepts, words and sentences. </a:t>
            </a:r>
            <a:r>
              <a:rPr lang="en-GB" altLang="en-US" sz="1000" dirty="0"/>
              <a:t>we need to understand the </a:t>
            </a:r>
            <a:r>
              <a:rPr lang="en-GB" altLang="en-US" sz="1000" b="1" dirty="0"/>
              <a:t>words</a:t>
            </a:r>
            <a:r>
              <a:rPr lang="en-GB" altLang="en-US" sz="1000" dirty="0"/>
              <a:t> that are being said and the sentences that these words are in. </a:t>
            </a:r>
            <a:r>
              <a:rPr lang="en-GB" altLang="en-US" sz="1000" dirty="0">
                <a:latin typeface="Arial" pitchFamily="34" charset="0"/>
              </a:rPr>
              <a:t>This is the vocabulary store or semantic system which stores word meanings, associations and links words together by category. We learn new words by storing them in our mental filling system- by making links to other words and world knowledge we have. </a:t>
            </a:r>
          </a:p>
          <a:p>
            <a:pPr marL="247650" indent="-247650" eaLnBrk="1" hangingPunct="1">
              <a:buFontTx/>
              <a:buAutoNum type="romanLcParenBoth"/>
              <a:defRPr/>
            </a:pPr>
            <a:r>
              <a:rPr lang="en-GB" altLang="en-US" sz="1000" dirty="0">
                <a:latin typeface="Arial" pitchFamily="34" charset="0"/>
              </a:rPr>
              <a:t>Language is governed by rules and is structured in a specific way. Skills in this area include:</a:t>
            </a:r>
          </a:p>
          <a:p>
            <a:pPr marL="704850" lvl="1" indent="-247650" eaLnBrk="1" hangingPunct="1">
              <a:buFontTx/>
              <a:buChar char="•"/>
              <a:defRPr/>
            </a:pPr>
            <a:r>
              <a:rPr lang="en-GB" altLang="en-US" sz="1000" dirty="0">
                <a:latin typeface="Arial" pitchFamily="34" charset="0"/>
              </a:rPr>
              <a:t>Phonology – the speech sound storage system; rules governing how sounds are combined to form words. Morphology – changes to the beginnings and endings of words to alter the meaning for instance walk -&gt; walking -&gt; walked -&gt; walks. But irregular drink – drank- </a:t>
            </a:r>
          </a:p>
          <a:p>
            <a:pPr marL="704850" lvl="1" indent="-247650" eaLnBrk="1" hangingPunct="1">
              <a:buFontTx/>
              <a:buChar char="•"/>
              <a:defRPr/>
            </a:pPr>
            <a:r>
              <a:rPr lang="en-GB" altLang="en-US" sz="1000" dirty="0">
                <a:latin typeface="Arial" pitchFamily="34" charset="0"/>
              </a:rPr>
              <a:t>Syntax – the way in which words are combined to form sentences the word order rules</a:t>
            </a:r>
            <a:r>
              <a:rPr lang="en-GB" altLang="en-US" sz="1000" dirty="0"/>
              <a:t>.</a:t>
            </a:r>
            <a:r>
              <a:rPr lang="en-GB" altLang="en-US" sz="1000" dirty="0">
                <a:latin typeface="Arial" pitchFamily="34" charset="0"/>
              </a:rPr>
              <a:t>;. So were trying not to speak like </a:t>
            </a:r>
            <a:r>
              <a:rPr lang="en-GB" altLang="en-US" sz="1000" dirty="0" err="1">
                <a:latin typeface="Arial" pitchFamily="34" charset="0"/>
              </a:rPr>
              <a:t>yoda</a:t>
            </a:r>
            <a:r>
              <a:rPr lang="en-GB" altLang="en-US" sz="1000" dirty="0">
                <a:latin typeface="Arial" pitchFamily="34" charset="0"/>
              </a:rPr>
              <a:t>.  .</a:t>
            </a:r>
            <a:r>
              <a:rPr lang="en-GB" altLang="en-US" sz="1000" dirty="0"/>
              <a:t>The way in which we string sentences together to form sequenced narrative. </a:t>
            </a:r>
          </a:p>
          <a:p>
            <a:pPr marL="247650" indent="-247650" eaLnBrk="1" hangingPunct="1">
              <a:buFontTx/>
              <a:buAutoNum type="romanLcParenBoth"/>
              <a:defRPr/>
            </a:pPr>
            <a:r>
              <a:rPr lang="en-GB" altLang="en-US" sz="1000" dirty="0">
                <a:latin typeface="Arial" pitchFamily="34" charset="0"/>
              </a:rPr>
              <a:t>Social communication skills again: conversational skills; nonverbal skills (gesture and body language, facial expression, posture, fillers </a:t>
            </a:r>
            <a:r>
              <a:rPr lang="en-GB" altLang="en-US" sz="1000" dirty="0" err="1">
                <a:latin typeface="Arial" pitchFamily="34" charset="0"/>
              </a:rPr>
              <a:t>ummmm</a:t>
            </a:r>
            <a:r>
              <a:rPr lang="en-GB" altLang="en-US" sz="1000" dirty="0">
                <a:latin typeface="Arial" pitchFamily="34" charset="0"/>
              </a:rPr>
              <a:t> </a:t>
            </a:r>
            <a:r>
              <a:rPr lang="en-GB" altLang="en-US" sz="1000" dirty="0" err="1">
                <a:latin typeface="Arial" pitchFamily="34" charset="0"/>
              </a:rPr>
              <a:t>ahhhh</a:t>
            </a:r>
            <a:r>
              <a:rPr lang="en-GB" altLang="en-US" sz="1000" dirty="0">
                <a:latin typeface="Arial" pitchFamily="34" charset="0"/>
              </a:rPr>
              <a:t> )</a:t>
            </a:r>
          </a:p>
          <a:p>
            <a:pPr marL="247650" indent="-247650" eaLnBrk="1" hangingPunct="1">
              <a:buFontTx/>
              <a:buAutoNum type="romanLcParenBoth"/>
              <a:defRPr/>
            </a:pPr>
            <a:r>
              <a:rPr lang="en-GB" altLang="en-US" sz="1000" dirty="0">
                <a:latin typeface="Arial" pitchFamily="34" charset="0"/>
              </a:rPr>
              <a:t>Speech – the ability to co-ordinate the mouth to produce the sounds needed to make words</a:t>
            </a:r>
          </a:p>
          <a:p>
            <a:pPr marL="247650" indent="-247650" eaLnBrk="1" hangingPunct="1">
              <a:buFontTx/>
              <a:buAutoNum type="romanLcParenBoth"/>
              <a:defRPr/>
            </a:pPr>
            <a:r>
              <a:rPr lang="en-GB" altLang="en-US" sz="1000" dirty="0">
                <a:latin typeface="Arial" pitchFamily="34" charset="0"/>
              </a:rPr>
              <a:t> working auditory memory – the ability to remember information for long enough to process it and understand the meaning. Also allows speakers to remember what has been said and what still needs to be said</a:t>
            </a:r>
          </a:p>
          <a:p>
            <a:pPr marL="247650" indent="-247650" eaLnBrk="1" hangingPunct="1">
              <a:buFontTx/>
              <a:buAutoNum type="romanLcParenBoth"/>
              <a:defRPr/>
            </a:pPr>
            <a:r>
              <a:rPr lang="en-GB" altLang="en-US" sz="1000" dirty="0">
                <a:latin typeface="Arial" pitchFamily="34" charset="0"/>
              </a:rPr>
              <a:t> attention and listening – the ability to hear what someone has said, see the non-verbal clues or body language used, attend to the speaker and be interested in what the speaker has to say.</a:t>
            </a:r>
          </a:p>
          <a:p>
            <a:pPr eaLnBrk="1" hangingPunct="1">
              <a:lnSpc>
                <a:spcPct val="80000"/>
              </a:lnSpc>
              <a:defRPr/>
            </a:pPr>
            <a:endParaRPr lang="en-GB" altLang="en-US" sz="900" dirty="0"/>
          </a:p>
          <a:p>
            <a:pPr eaLnBrk="1" hangingPunct="1">
              <a:lnSpc>
                <a:spcPct val="80000"/>
              </a:lnSpc>
              <a:defRPr/>
            </a:pPr>
            <a:r>
              <a:rPr lang="en-GB" altLang="en-US" sz="1200" dirty="0"/>
              <a:t>This is just an overview and a basic model of speech, language and communication skills. </a:t>
            </a:r>
          </a:p>
          <a:p>
            <a:pPr eaLnBrk="1" hangingPunct="1">
              <a:lnSpc>
                <a:spcPct val="80000"/>
              </a:lnSpc>
              <a:defRPr/>
            </a:pPr>
            <a:endParaRPr lang="en-GB" altLang="en-US" sz="1200" dirty="0"/>
          </a:p>
          <a:p>
            <a:pPr eaLnBrk="1" hangingPunct="1">
              <a:lnSpc>
                <a:spcPct val="80000"/>
              </a:lnSpc>
              <a:defRPr/>
            </a:pPr>
            <a:r>
              <a:rPr lang="en-GB" altLang="en-US" sz="1200" dirty="0"/>
              <a:t>The language for Learning Model</a:t>
            </a:r>
          </a:p>
          <a:p>
            <a:pPr eaLnBrk="1" hangingPunct="1">
              <a:lnSpc>
                <a:spcPct val="80000"/>
              </a:lnSpc>
              <a:defRPr/>
            </a:pPr>
            <a:r>
              <a:rPr lang="en-GB" altLang="en-US" sz="1200" dirty="0"/>
              <a:t>For any person to complete a task it requires a multiple number of skills to happen all at the same time. </a:t>
            </a:r>
          </a:p>
          <a:p>
            <a:pPr eaLnBrk="1" hangingPunct="1">
              <a:lnSpc>
                <a:spcPct val="80000"/>
              </a:lnSpc>
              <a:defRPr/>
            </a:pPr>
            <a:r>
              <a:rPr lang="en-GB" altLang="en-US" sz="1200" dirty="0"/>
              <a:t>Firstly, the child needs an over riding desire to communicate with other people. A fundamental skill that we often assume will be present. Our desire to communicate ranges – we communicate for a range of social purposes, not just to meet our own personal needs. For some children this is the first stumbling block. </a:t>
            </a:r>
          </a:p>
          <a:p>
            <a:pPr eaLnBrk="1" hangingPunct="1">
              <a:lnSpc>
                <a:spcPct val="80000"/>
              </a:lnSpc>
              <a:defRPr/>
            </a:pPr>
            <a:endParaRPr lang="en-GB" altLang="en-US" sz="1200" dirty="0"/>
          </a:p>
          <a:p>
            <a:pPr eaLnBrk="1" hangingPunct="1">
              <a:lnSpc>
                <a:spcPct val="80000"/>
              </a:lnSpc>
              <a:defRPr/>
            </a:pPr>
            <a:r>
              <a:rPr lang="en-GB" altLang="en-US" sz="1200" dirty="0"/>
              <a:t>Next, they need to be able to attend and listen which allows them to hear what is being said. </a:t>
            </a:r>
          </a:p>
          <a:p>
            <a:pPr eaLnBrk="1" hangingPunct="1">
              <a:lnSpc>
                <a:spcPct val="80000"/>
              </a:lnSpc>
              <a:defRPr/>
            </a:pPr>
            <a:endParaRPr lang="en-GB" altLang="en-US" sz="1200" dirty="0"/>
          </a:p>
          <a:p>
            <a:pPr eaLnBrk="1" hangingPunct="1">
              <a:lnSpc>
                <a:spcPct val="80000"/>
              </a:lnSpc>
              <a:defRPr/>
            </a:pPr>
            <a:r>
              <a:rPr lang="en-GB" altLang="en-US" sz="1200" dirty="0"/>
              <a:t>Thirdly we need to understand the words that are being said and the sentences that these words are in. We need a store of words, a vocabulary and to understand what these words mean. Give an example of a key word and our shared understanding of what that word means. </a:t>
            </a:r>
            <a:r>
              <a:rPr lang="en-GB" altLang="en-US" sz="1200" dirty="0" err="1"/>
              <a:t>E.g</a:t>
            </a:r>
            <a:r>
              <a:rPr lang="en-GB" altLang="en-US" sz="1200" dirty="0"/>
              <a:t> table. </a:t>
            </a:r>
          </a:p>
          <a:p>
            <a:pPr eaLnBrk="1" hangingPunct="1">
              <a:lnSpc>
                <a:spcPct val="80000"/>
              </a:lnSpc>
              <a:defRPr/>
            </a:pPr>
            <a:endParaRPr lang="en-GB" altLang="en-US" sz="1200" dirty="0"/>
          </a:p>
          <a:p>
            <a:pPr eaLnBrk="1" hangingPunct="1">
              <a:lnSpc>
                <a:spcPct val="80000"/>
              </a:lnSpc>
              <a:defRPr/>
            </a:pPr>
            <a:r>
              <a:rPr lang="en-GB" altLang="en-US" sz="1200" dirty="0"/>
              <a:t>Structure – we need to understand and be able to use the right structure – all languages are governed by rules and are structured in specific ways. This helps us to organise our language so it can make sense. </a:t>
            </a:r>
          </a:p>
          <a:p>
            <a:pPr eaLnBrk="1" hangingPunct="1">
              <a:lnSpc>
                <a:spcPct val="80000"/>
              </a:lnSpc>
              <a:defRPr/>
            </a:pPr>
            <a:r>
              <a:rPr lang="en-GB" altLang="en-US" sz="1200" dirty="0"/>
              <a:t>Our rules include: phonology the ways in which sounds can be combined to form words</a:t>
            </a:r>
          </a:p>
          <a:p>
            <a:pPr eaLnBrk="1" hangingPunct="1">
              <a:lnSpc>
                <a:spcPct val="80000"/>
              </a:lnSpc>
              <a:defRPr/>
            </a:pPr>
            <a:r>
              <a:rPr lang="en-GB" altLang="en-US" sz="1200" dirty="0"/>
              <a:t>Syntax the ways in which words can be ordered and changed to form sentences (morphology)</a:t>
            </a:r>
          </a:p>
          <a:p>
            <a:pPr eaLnBrk="1" hangingPunct="1">
              <a:lnSpc>
                <a:spcPct val="80000"/>
              </a:lnSpc>
              <a:defRPr/>
            </a:pPr>
            <a:r>
              <a:rPr lang="en-GB" altLang="en-US" sz="1200" dirty="0"/>
              <a:t>The way in which we string sentences together to form narrative.</a:t>
            </a:r>
          </a:p>
          <a:p>
            <a:pPr eaLnBrk="1" hangingPunct="1">
              <a:lnSpc>
                <a:spcPct val="80000"/>
              </a:lnSpc>
              <a:defRPr/>
            </a:pPr>
            <a:endParaRPr lang="en-GB" altLang="en-US" sz="1200" dirty="0"/>
          </a:p>
          <a:p>
            <a:pPr eaLnBrk="1" hangingPunct="1">
              <a:lnSpc>
                <a:spcPct val="80000"/>
              </a:lnSpc>
              <a:defRPr/>
            </a:pPr>
            <a:r>
              <a:rPr lang="en-GB" altLang="en-US" sz="1200" dirty="0"/>
              <a:t>Social communication – we need to know to use these language skills in conversations – how to take turns, maintain a conversation </a:t>
            </a:r>
          </a:p>
          <a:p>
            <a:pPr eaLnBrk="1" hangingPunct="1">
              <a:lnSpc>
                <a:spcPct val="80000"/>
              </a:lnSpc>
              <a:defRPr/>
            </a:pPr>
            <a:endParaRPr lang="en-GB" altLang="en-US" sz="1200" dirty="0"/>
          </a:p>
          <a:p>
            <a:pPr eaLnBrk="1" hangingPunct="1">
              <a:lnSpc>
                <a:spcPct val="80000"/>
              </a:lnSpc>
              <a:defRPr/>
            </a:pPr>
            <a:r>
              <a:rPr lang="en-GB" altLang="en-US" sz="1200" dirty="0"/>
              <a:t>Working memory – remember what has been said</a:t>
            </a:r>
          </a:p>
          <a:p>
            <a:pPr eaLnBrk="1" hangingPunct="1">
              <a:lnSpc>
                <a:spcPct val="80000"/>
              </a:lnSpc>
              <a:defRPr/>
            </a:pPr>
            <a:endParaRPr lang="en-GB" altLang="en-US" sz="1200" dirty="0"/>
          </a:p>
          <a:p>
            <a:pPr eaLnBrk="1" hangingPunct="1">
              <a:lnSpc>
                <a:spcPct val="80000"/>
              </a:lnSpc>
              <a:defRPr/>
            </a:pPr>
            <a:r>
              <a:rPr lang="en-GB" altLang="en-US" sz="1200" dirty="0"/>
              <a:t>Speech – co-ordinate our mouths to produce the correct sounds. </a:t>
            </a:r>
          </a:p>
          <a:p>
            <a:pPr eaLnBrk="1" hangingPunct="1">
              <a:lnSpc>
                <a:spcPct val="80000"/>
              </a:lnSpc>
              <a:defRPr/>
            </a:pPr>
            <a:endParaRPr lang="en-GB" altLang="en-US" sz="1200" dirty="0"/>
          </a:p>
          <a:p>
            <a:pPr eaLnBrk="1" hangingPunct="1">
              <a:lnSpc>
                <a:spcPct val="80000"/>
              </a:lnSpc>
              <a:defRPr/>
            </a:pPr>
            <a:r>
              <a:rPr lang="en-GB" altLang="en-US" sz="1200" dirty="0"/>
              <a:t>ACTIVITY – what did you have for breakfast?</a:t>
            </a:r>
          </a:p>
          <a:p>
            <a:pPr eaLnBrk="1" hangingPunct="1">
              <a:lnSpc>
                <a:spcPct val="80000"/>
              </a:lnSpc>
              <a:defRPr/>
            </a:pPr>
            <a:endParaRPr lang="en-GB" altLang="en-US" sz="1200" dirty="0"/>
          </a:p>
          <a:p>
            <a:pPr eaLnBrk="1" hangingPunct="1">
              <a:lnSpc>
                <a:spcPct val="80000"/>
              </a:lnSpc>
              <a:defRPr/>
            </a:pPr>
            <a:r>
              <a:rPr lang="en-GB" altLang="en-US" sz="1200" dirty="0"/>
              <a:t>So by using a colour coding system we can visualise these fleeting words/ concepts and instructions in the understanding the meaning of words box, structure and rules and this all helps with working memory as well.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440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878F-32DD-5CAB-0919-8888A0A08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35BF6-0A24-34A7-126B-EFFA3F59E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1BBCB-7770-2A73-BD29-AF0B2D46D004}"/>
              </a:ext>
            </a:extLst>
          </p:cNvPr>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 When developing language, children go through the same stages; some will be quicker, others a little slower, but all should have reached certain stages by certain times. </a:t>
            </a:r>
            <a:endParaRPr lang="en-GB" alt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basic communication tree. It represents the speech, language and communication development in children. The tree has roots, a trunk and branches that represent the foundations, the understanding and use of language respectively. Children develop different areas of communication at different rates but a strong foundation (the roots) of the fundamentals of communication will support the rest of the tree’s growth.  </a:t>
            </a:r>
          </a:p>
          <a:p>
            <a:endParaRPr lang="en-GB" dirty="0"/>
          </a:p>
          <a:p>
            <a:endParaRPr lang="en-GB" dirty="0"/>
          </a:p>
        </p:txBody>
      </p:sp>
      <p:sp>
        <p:nvSpPr>
          <p:cNvPr id="4" name="Slide Number Placeholder 3">
            <a:extLst>
              <a:ext uri="{FF2B5EF4-FFF2-40B4-BE49-F238E27FC236}">
                <a16:creationId xmlns:a16="http://schemas.microsoft.com/office/drawing/2014/main" id="{A8BC258A-D56D-6DF7-E9B2-BEE3A34B31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353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sentence-trouble.1294933642.pdf</a:t>
            </a:r>
            <a:r>
              <a:rPr lang="en-GB" dirty="0"/>
              <a:t> </a:t>
            </a:r>
          </a:p>
          <a:p>
            <a:endParaRPr lang="en-GB" dirty="0"/>
          </a:p>
          <a:p>
            <a:endParaRPr lang="en-GB" dirty="0"/>
          </a:p>
          <a:p>
            <a:r>
              <a:rPr lang="en-GB" dirty="0"/>
              <a:t>SPEECH: </a:t>
            </a:r>
          </a:p>
          <a:p>
            <a:pPr marL="285750" indent="-285750" defTabSz="609630">
              <a:lnSpc>
                <a:spcPts val="2239"/>
              </a:lnSpc>
              <a:buFont typeface="Arial" panose="020B0604020202020204" pitchFamily="34" charset="0"/>
              <a:buChar char="•"/>
            </a:pPr>
            <a:r>
              <a:rPr lang="en-GB" sz="1200" b="1" dirty="0">
                <a:solidFill>
                  <a:srgbClr val="401D03"/>
                </a:solidFill>
                <a:latin typeface="Klein Condensed"/>
                <a:ea typeface="Klein Condensed"/>
                <a:cs typeface="Klein Condensed"/>
                <a:sym typeface="Klein Condensed"/>
              </a:rPr>
              <a:t>making different speech sounds</a:t>
            </a:r>
            <a:r>
              <a:rPr lang="en-GB" sz="1200" dirty="0">
                <a:solidFill>
                  <a:srgbClr val="401D03"/>
                </a:solidFill>
                <a:latin typeface="Klein Condensed"/>
                <a:ea typeface="Klein Condensed"/>
                <a:cs typeface="Klein Condensed"/>
                <a:sym typeface="Klein Condensed"/>
              </a:rPr>
              <a:t>, this makes it hard for others to understand what they are sharing</a:t>
            </a:r>
          </a:p>
          <a:p>
            <a:pPr marL="285750" indent="-285750" defTabSz="609630">
              <a:lnSpc>
                <a:spcPts val="2239"/>
              </a:lnSpc>
              <a:buFont typeface="Arial" panose="020B0604020202020204" pitchFamily="34" charset="0"/>
              <a:buChar char="•"/>
            </a:pPr>
            <a:r>
              <a:rPr lang="en-GB" sz="1200" dirty="0">
                <a:solidFill>
                  <a:srgbClr val="401D03"/>
                </a:solidFill>
                <a:latin typeface="Klein Condensed"/>
                <a:ea typeface="Klein Condensed"/>
                <a:cs typeface="Klein Condensed"/>
                <a:sym typeface="Klein Condensed"/>
              </a:rPr>
              <a:t>stammering or stuttering, where sounds or words are repeated or may be difficult to produce without effort;</a:t>
            </a:r>
          </a:p>
          <a:p>
            <a:pPr marL="285750" indent="-285750" defTabSz="609630">
              <a:lnSpc>
                <a:spcPts val="2239"/>
              </a:lnSpc>
              <a:buFont typeface="Arial" panose="020B0604020202020204" pitchFamily="34" charset="0"/>
              <a:buChar char="•"/>
            </a:pPr>
            <a:r>
              <a:rPr lang="en-GB" sz="1200" dirty="0">
                <a:solidFill>
                  <a:srgbClr val="401D03"/>
                </a:solidFill>
                <a:latin typeface="Klein Condensed"/>
                <a:ea typeface="Klein Condensed"/>
                <a:cs typeface="Klein Condensed"/>
                <a:sym typeface="Klein Condensed"/>
              </a:rPr>
              <a:t> a persistently harsh or unusual voice quality</a:t>
            </a:r>
          </a:p>
          <a:p>
            <a:pPr marL="285750" indent="-285750" defTabSz="609630">
              <a:lnSpc>
                <a:spcPts val="2239"/>
              </a:lnSpc>
              <a:buFont typeface="Arial" panose="020B0604020202020204" pitchFamily="34" charset="0"/>
              <a:buChar char="•"/>
            </a:pPr>
            <a:endParaRPr lang="en-GB" sz="1200" dirty="0">
              <a:solidFill>
                <a:srgbClr val="401D03"/>
              </a:solidFill>
              <a:latin typeface="Klein Condensed"/>
              <a:ea typeface="Klein Condensed"/>
              <a:cs typeface="Klein Condensed"/>
              <a:sym typeface="Klein Condensed"/>
            </a:endParaRPr>
          </a:p>
          <a:p>
            <a:pPr marL="0" indent="0" defTabSz="609630">
              <a:lnSpc>
                <a:spcPts val="2239"/>
              </a:lnSpc>
              <a:buFont typeface="Arial" panose="020B0604020202020204" pitchFamily="34" charset="0"/>
              <a:buNone/>
            </a:pPr>
            <a:r>
              <a:rPr lang="en-GB" sz="1200" dirty="0">
                <a:solidFill>
                  <a:srgbClr val="401D03"/>
                </a:solidFill>
                <a:latin typeface="Klein Condensed"/>
                <a:ea typeface="Klein Condensed"/>
                <a:cs typeface="Klein Condensed"/>
                <a:sym typeface="Klein Condensed"/>
              </a:rPr>
              <a:t>LANGUAGE:</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learning new vocabulary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finding the right word to say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using age appropriate sentence structures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linking sentences with words such as ‘and’, ‘but’, ‘so’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telling stories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understanding complex sentences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understanding idioms/ figures of speech </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sym typeface="Klein Condensed"/>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sym typeface="Klein Condensed"/>
              </a:rPr>
              <a:t>COMMUNICATION</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face watching </a:t>
            </a:r>
          </a:p>
          <a:p>
            <a:r>
              <a:rPr lang="en-GB" sz="1200" b="0" i="0" u="none" strike="noStrike" kern="1200" baseline="0" dirty="0">
                <a:solidFill>
                  <a:schemeClr val="tx1"/>
                </a:solidFill>
                <a:latin typeface="+mn-lt"/>
                <a:ea typeface="+mn-ea"/>
                <a:cs typeface="+mn-cs"/>
              </a:rPr>
              <a:t>turn taking, sharing, ending conversations </a:t>
            </a:r>
          </a:p>
          <a:p>
            <a:r>
              <a:rPr lang="en-GB" sz="1200" b="0" i="0" u="none" strike="noStrike" kern="1200" baseline="0" dirty="0">
                <a:solidFill>
                  <a:schemeClr val="tx1"/>
                </a:solidFill>
                <a:latin typeface="+mn-lt"/>
                <a:ea typeface="+mn-ea"/>
                <a:cs typeface="+mn-cs"/>
              </a:rPr>
              <a:t>reading body language </a:t>
            </a:r>
          </a:p>
          <a:p>
            <a:r>
              <a:rPr lang="en-GB" sz="1200" b="0" i="0" u="none" strike="noStrike" kern="1200" baseline="0" dirty="0">
                <a:solidFill>
                  <a:schemeClr val="tx1"/>
                </a:solidFill>
                <a:latin typeface="+mn-lt"/>
                <a:ea typeface="+mn-ea"/>
                <a:cs typeface="+mn-cs"/>
              </a:rPr>
              <a:t>staying on topic </a:t>
            </a:r>
          </a:p>
          <a:p>
            <a:r>
              <a:rPr lang="en-GB" sz="1200" b="0" i="0" u="none" strike="noStrike" kern="1200" baseline="0" dirty="0">
                <a:solidFill>
                  <a:schemeClr val="tx1"/>
                </a:solidFill>
                <a:latin typeface="+mn-lt"/>
                <a:ea typeface="+mn-ea"/>
                <a:cs typeface="+mn-cs"/>
              </a:rPr>
              <a:t>using language to negotiate in conversations or arguments </a:t>
            </a:r>
          </a:p>
          <a:p>
            <a:r>
              <a:rPr lang="en-GB" sz="1200" b="0" i="0" u="none" strike="noStrike" kern="1200" baseline="0" dirty="0">
                <a:solidFill>
                  <a:schemeClr val="tx1"/>
                </a:solidFill>
                <a:latin typeface="+mn-lt"/>
                <a:ea typeface="+mn-ea"/>
                <a:cs typeface="+mn-cs"/>
              </a:rPr>
              <a:t>talking to people outside of their comfort zone, in different </a:t>
            </a:r>
            <a:r>
              <a:rPr lang="en-GB" sz="1200" b="0" i="0" u="none" strike="noStrike" kern="1200" baseline="0" dirty="0" err="1">
                <a:solidFill>
                  <a:schemeClr val="tx1"/>
                </a:solidFill>
                <a:latin typeface="+mn-lt"/>
                <a:ea typeface="+mn-ea"/>
                <a:cs typeface="+mn-cs"/>
              </a:rPr>
              <a:t>enviroments</a:t>
            </a:r>
            <a:r>
              <a:rPr lang="en-GB" sz="1200" b="0" i="0" u="none" strike="noStrike" kern="1200" baseline="0" dirty="0">
                <a:solidFill>
                  <a:schemeClr val="tx1"/>
                </a:solidFill>
                <a:latin typeface="+mn-lt"/>
                <a:ea typeface="+mn-ea"/>
                <a:cs typeface="+mn-cs"/>
              </a:rPr>
              <a:t> </a:t>
            </a:r>
            <a:endParaRPr lang="en-GB" sz="1200" dirty="0">
              <a:solidFill>
                <a:srgbClr val="401D03"/>
              </a:solidFill>
              <a:latin typeface="Klein Condensed"/>
              <a:ea typeface="Klein Condensed"/>
              <a:cs typeface="Klein Condensed"/>
              <a:sym typeface="Klein Condensed"/>
            </a:endParaRPr>
          </a:p>
          <a:p>
            <a:pPr marL="285750" indent="-285750" defTabSz="609630">
              <a:lnSpc>
                <a:spcPts val="2239"/>
              </a:lnSpc>
              <a:buFont typeface="Arial" panose="020B0604020202020204" pitchFamily="34" charset="0"/>
              <a:buChar char="•"/>
            </a:pPr>
            <a:endParaRPr lang="en-GB" sz="1200" dirty="0">
              <a:solidFill>
                <a:srgbClr val="401D03"/>
              </a:solidFill>
              <a:latin typeface="Klein Condensed"/>
              <a:ea typeface="Klein Condensed"/>
              <a:cs typeface="Klein Condensed"/>
              <a:sym typeface="Klein Condensed"/>
            </a:endParaRPr>
          </a:p>
          <a:p>
            <a:r>
              <a:rPr lang="en-GB" dirty="0"/>
              <a:t>People with speech, language and communication needs (SLCN) have difficulties in communicating with others. This may be because they cannot say what they want to, they have difficulty understanding what is being said to them.</a:t>
            </a:r>
          </a:p>
          <a:p>
            <a:r>
              <a:rPr lang="en-GB" dirty="0"/>
              <a:t>For some this may be minor and temporary whilst for others their needs will be complex and long-term. </a:t>
            </a:r>
          </a:p>
          <a:p>
            <a:pPr marL="0" indent="0" defTabSz="609630">
              <a:lnSpc>
                <a:spcPts val="2239"/>
              </a:lnSpc>
              <a:buFont typeface="Arial" panose="020B0604020202020204" pitchFamily="34" charset="0"/>
              <a:buNone/>
            </a:pPr>
            <a:endParaRPr lang="en-US" sz="1200" dirty="0">
              <a:solidFill>
                <a:srgbClr val="401D03"/>
              </a:solidFill>
              <a:latin typeface="Klein Condensed"/>
              <a:ea typeface="Klein Condensed"/>
              <a:cs typeface="Klein Condensed"/>
              <a:sym typeface="Klein Condensed"/>
            </a:endParaRPr>
          </a:p>
          <a:p>
            <a:pPr marL="0" indent="0" defTabSz="609630">
              <a:lnSpc>
                <a:spcPts val="2239"/>
              </a:lnSpc>
              <a:buFont typeface="Arial" panose="020B0604020202020204" pitchFamily="34" charset="0"/>
              <a:buNone/>
            </a:pPr>
            <a:endParaRPr lang="en-US" sz="1200" dirty="0">
              <a:solidFill>
                <a:srgbClr val="401D03"/>
              </a:solidFill>
              <a:latin typeface="Klein Condensed"/>
              <a:ea typeface="Klein Condensed"/>
              <a:cs typeface="Klein Condensed"/>
              <a:sym typeface="Klein Condensed"/>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896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689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227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993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523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5EAC6-1072-4F94-9137-C03DB17339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967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CA5A-43D4-8082-F416-5284563E03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09C6881-7124-46D5-62D4-7E5D6FBEB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84E0730-71DA-27F8-0934-72178A6F6BCE}"/>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8253B0B0-EAFC-7D40-F8FE-6FE2B9081F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3F54F-09C2-F449-B269-EEB9E257DAF8}"/>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126591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14B6-832A-7A0B-09A5-7A9FCF1087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439CBFD-3038-8976-BA4E-B533FB49AB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370C4B-AD09-571B-1729-984F5E350E5F}"/>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837B7F3C-D246-4781-6F5B-1569157DB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5B53C-8ECE-E021-CC20-ED880F1BE055}"/>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38385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5EB3-B30A-6CAD-AA12-1833616BF79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80A9270-5DD1-34AF-5AAC-629BB4474D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334A56-3067-AC7E-8D9E-A6504E23AA63}"/>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7FC33028-ADE8-2FFB-8867-75A62564F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FC749-2605-C975-593E-AF20BCE97282}"/>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28977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slide 36p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47976" b="11837"/>
          <a:stretch/>
        </p:blipFill>
        <p:spPr>
          <a:xfrm>
            <a:off x="8334825" y="3044957"/>
            <a:ext cx="3857175" cy="3813043"/>
          </a:xfrm>
          <a:prstGeom prst="rect">
            <a:avLst/>
          </a:prstGeom>
        </p:spPr>
      </p:pic>
      <p:sp>
        <p:nvSpPr>
          <p:cNvPr id="9" name="Title 1"/>
          <p:cNvSpPr>
            <a:spLocks noGrp="1"/>
          </p:cNvSpPr>
          <p:nvPr>
            <p:ph type="title" hasCustomPrompt="1"/>
          </p:nvPr>
        </p:nvSpPr>
        <p:spPr>
          <a:xfrm>
            <a:off x="527383" y="2636912"/>
            <a:ext cx="11233251" cy="864096"/>
          </a:xfrm>
        </p:spPr>
        <p:txBody>
          <a:bodyPr/>
          <a:lstStyle>
            <a:lvl1pPr>
              <a:spcAft>
                <a:spcPts val="3200"/>
              </a:spcAft>
              <a:defRPr sz="4267">
                <a:solidFill>
                  <a:srgbClr val="005EB8"/>
                </a:solidFill>
              </a:defRPr>
            </a:lvl1pPr>
          </a:lstStyle>
          <a:p>
            <a:pPr>
              <a:spcAft>
                <a:spcPts val="2400"/>
              </a:spcAft>
            </a:pPr>
            <a:r>
              <a:rPr lang="en-GB" sz="4800" b="1" dirty="0">
                <a:solidFill>
                  <a:srgbClr val="005EB8"/>
                </a:solidFill>
                <a:latin typeface="Arial" panose="020B0604020202020204" pitchFamily="34" charset="0"/>
                <a:cs typeface="Arial" panose="020B0604020202020204" pitchFamily="34" charset="0"/>
              </a:rPr>
              <a:t>Presentation title slide 36pt</a:t>
            </a:r>
            <a:endParaRPr lang="en-GB" sz="4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E37B36-A254-4E38-93AB-DD13D9F0E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7615" y="0"/>
            <a:ext cx="3344384" cy="1440000"/>
          </a:xfrm>
          <a:prstGeom prst="rect">
            <a:avLst/>
          </a:prstGeom>
        </p:spPr>
      </p:pic>
    </p:spTree>
    <p:extLst>
      <p:ext uri="{BB962C8B-B14F-4D97-AF65-F5344CB8AC3E}">
        <p14:creationId xmlns:p14="http://schemas.microsoft.com/office/powerpoint/2010/main" val="46261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Presenter slide 36pt/24p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7976" b="11837"/>
          <a:stretch/>
        </p:blipFill>
        <p:spPr>
          <a:xfrm>
            <a:off x="8334825" y="3044957"/>
            <a:ext cx="3857175" cy="3813043"/>
          </a:xfrm>
          <a:prstGeom prst="rect">
            <a:avLst/>
          </a:prstGeom>
        </p:spPr>
      </p:pic>
      <p:sp>
        <p:nvSpPr>
          <p:cNvPr id="2" name="Title 1"/>
          <p:cNvSpPr>
            <a:spLocks noGrp="1"/>
          </p:cNvSpPr>
          <p:nvPr>
            <p:ph type="title" hasCustomPrompt="1"/>
          </p:nvPr>
        </p:nvSpPr>
        <p:spPr>
          <a:xfrm>
            <a:off x="527383" y="2636912"/>
            <a:ext cx="11233251" cy="792088"/>
          </a:xfrm>
        </p:spPr>
        <p:txBody>
          <a:bodyPr/>
          <a:lstStyle>
            <a:lvl1pPr>
              <a:spcAft>
                <a:spcPts val="3200"/>
              </a:spcAft>
              <a:defRPr sz="4267"/>
            </a:lvl1pPr>
          </a:lstStyle>
          <a:p>
            <a:pPr>
              <a:spcAft>
                <a:spcPts val="2400"/>
              </a:spcAft>
            </a:pPr>
            <a:r>
              <a:rPr lang="en-GB" sz="4800" b="1" dirty="0">
                <a:solidFill>
                  <a:srgbClr val="005EB8"/>
                </a:solidFill>
                <a:latin typeface="Arial" panose="020B0604020202020204" pitchFamily="34" charset="0"/>
                <a:cs typeface="Arial" panose="020B0604020202020204" pitchFamily="34" charset="0"/>
              </a:rPr>
              <a:t>Presentation title slide 36pt</a:t>
            </a:r>
            <a:endParaRPr lang="en-GB" sz="48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0" hasCustomPrompt="1"/>
          </p:nvPr>
        </p:nvSpPr>
        <p:spPr>
          <a:xfrm>
            <a:off x="527381" y="3501008"/>
            <a:ext cx="6667768" cy="1560173"/>
          </a:xfrm>
        </p:spPr>
        <p:txBody>
          <a:bodyPr>
            <a:noAutofit/>
          </a:bodyPr>
          <a:lstStyle>
            <a:lvl1pPr marL="0" indent="0">
              <a:buNone/>
              <a:defRPr sz="3200" b="1" baseline="0"/>
            </a:lvl1pPr>
          </a:lstStyle>
          <a:p>
            <a:pPr lvl="0"/>
            <a:r>
              <a:rPr lang="en-GB" dirty="0"/>
              <a:t>Presenter name 24pt</a:t>
            </a:r>
            <a:br>
              <a:rPr lang="en-GB" dirty="0"/>
            </a:br>
            <a:r>
              <a:rPr lang="en-GB" dirty="0"/>
              <a:t>Presenter job title</a:t>
            </a:r>
            <a:br>
              <a:rPr lang="en-GB" dirty="0"/>
            </a:br>
            <a:r>
              <a:rPr lang="en-GB" dirty="0"/>
              <a:t>Date</a:t>
            </a:r>
          </a:p>
        </p:txBody>
      </p:sp>
      <p:pic>
        <p:nvPicPr>
          <p:cNvPr id="6" name="Picture 5">
            <a:extLst>
              <a:ext uri="{FF2B5EF4-FFF2-40B4-BE49-F238E27FC236}">
                <a16:creationId xmlns:a16="http://schemas.microsoft.com/office/drawing/2014/main" id="{44C77023-62A6-4395-B19C-610055FF1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7615" y="0"/>
            <a:ext cx="3344384" cy="1440000"/>
          </a:xfrm>
          <a:prstGeom prst="rect">
            <a:avLst/>
          </a:prstGeom>
        </p:spPr>
      </p:pic>
    </p:spTree>
    <p:extLst>
      <p:ext uri="{BB962C8B-B14F-4D97-AF65-F5344CB8AC3E}">
        <p14:creationId xmlns:p14="http://schemas.microsoft.com/office/powerpoint/2010/main" val="1078165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breaker slide 36p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47976" b="11837"/>
          <a:stretch/>
        </p:blipFill>
        <p:spPr>
          <a:xfrm>
            <a:off x="8334825" y="3044957"/>
            <a:ext cx="3857175" cy="3813043"/>
          </a:xfrm>
          <a:prstGeom prst="rect">
            <a:avLst/>
          </a:prstGeom>
        </p:spPr>
      </p:pic>
      <p:sp>
        <p:nvSpPr>
          <p:cNvPr id="2" name="Title 1"/>
          <p:cNvSpPr>
            <a:spLocks noGrp="1"/>
          </p:cNvSpPr>
          <p:nvPr>
            <p:ph type="title" hasCustomPrompt="1"/>
          </p:nvPr>
        </p:nvSpPr>
        <p:spPr>
          <a:xfrm>
            <a:off x="431373" y="2636912"/>
            <a:ext cx="10369151" cy="1224136"/>
          </a:xfrm>
        </p:spPr>
        <p:txBody>
          <a:bodyPr/>
          <a:lstStyle>
            <a:lvl1pPr>
              <a:spcAft>
                <a:spcPts val="3200"/>
              </a:spcAft>
              <a:defRPr sz="4267"/>
            </a:lvl1pPr>
          </a:lstStyle>
          <a:p>
            <a:pPr>
              <a:spcAft>
                <a:spcPts val="2400"/>
              </a:spcAft>
            </a:pPr>
            <a:r>
              <a:rPr lang="en-GB" sz="4800" b="1" dirty="0">
                <a:solidFill>
                  <a:srgbClr val="005EB8"/>
                </a:solidFill>
                <a:latin typeface="Arial" panose="020B0604020202020204" pitchFamily="34" charset="0"/>
                <a:cs typeface="Arial" panose="020B0604020202020204" pitchFamily="34" charset="0"/>
              </a:rPr>
              <a:t>Chapter/breaker/question </a:t>
            </a:r>
            <a:br>
              <a:rPr lang="en-GB" sz="4800" b="1" dirty="0">
                <a:solidFill>
                  <a:srgbClr val="005EB8"/>
                </a:solidFill>
                <a:latin typeface="Arial" panose="020B0604020202020204" pitchFamily="34" charset="0"/>
                <a:cs typeface="Arial" panose="020B0604020202020204" pitchFamily="34" charset="0"/>
              </a:rPr>
            </a:br>
            <a:r>
              <a:rPr lang="en-GB" sz="4800" b="1" dirty="0">
                <a:solidFill>
                  <a:srgbClr val="005EB8"/>
                </a:solidFill>
                <a:latin typeface="Arial" panose="020B0604020202020204" pitchFamily="34" charset="0"/>
                <a:cs typeface="Arial" panose="020B0604020202020204" pitchFamily="34" charset="0"/>
              </a:rPr>
              <a:t>slide 36pt</a:t>
            </a:r>
          </a:p>
        </p:txBody>
      </p:sp>
    </p:spTree>
    <p:extLst>
      <p:ext uri="{BB962C8B-B14F-4D97-AF65-F5344CB8AC3E}">
        <p14:creationId xmlns:p14="http://schemas.microsoft.com/office/powerpoint/2010/main" val="191940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27381" y="1508788"/>
            <a:ext cx="11329259" cy="444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520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v2">
    <p:spTree>
      <p:nvGrpSpPr>
        <p:cNvPr id="1" name=""/>
        <p:cNvGrpSpPr/>
        <p:nvPr/>
      </p:nvGrpSpPr>
      <p:grpSpPr>
        <a:xfrm>
          <a:off x="0" y="0"/>
          <a:ext cx="0" cy="0"/>
          <a:chOff x="0" y="0"/>
          <a:chExt cx="0" cy="0"/>
        </a:xfrm>
      </p:grpSpPr>
      <p:sp>
        <p:nvSpPr>
          <p:cNvPr id="3" name="Rectangle 2"/>
          <p:cNvSpPr/>
          <p:nvPr userDrawn="1"/>
        </p:nvSpPr>
        <p:spPr>
          <a:xfrm>
            <a:off x="0" y="12540"/>
            <a:ext cx="12192000" cy="5912737"/>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Content Placeholder 2"/>
          <p:cNvSpPr>
            <a:spLocks noGrp="1"/>
          </p:cNvSpPr>
          <p:nvPr>
            <p:ph idx="1"/>
          </p:nvPr>
        </p:nvSpPr>
        <p:spPr>
          <a:xfrm>
            <a:off x="527382" y="1508787"/>
            <a:ext cx="11314527" cy="422447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722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slide v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81486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07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ategy with enabl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6D5D9-A46A-4EF6-8156-0AD1D40E5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402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9E5-219A-3EF8-B9AD-C796D7BBF8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557939-CE82-9A63-8AC8-B0C796523E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679A7D-0938-6556-2808-C6A5E5919F77}"/>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42AB465A-FA07-D722-7D5B-FDE9EB99B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AD41E1-EF67-1DF9-8E19-E5B3F49A2316}"/>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841876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rategy with prioriti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882FC-DC4E-4876-8B0C-F86860BB6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686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passionate">
    <p:spTree>
      <p:nvGrpSpPr>
        <p:cNvPr id="1" name=""/>
        <p:cNvGrpSpPr/>
        <p:nvPr/>
      </p:nvGrpSpPr>
      <p:grpSpPr>
        <a:xfrm>
          <a:off x="0" y="0"/>
          <a:ext cx="0" cy="0"/>
          <a:chOff x="0" y="0"/>
          <a:chExt cx="0" cy="0"/>
        </a:xfrm>
      </p:grpSpPr>
      <p:sp>
        <p:nvSpPr>
          <p:cNvPr id="8" name="TextBox 7"/>
          <p:cNvSpPr txBox="1"/>
          <p:nvPr userDrawn="1"/>
        </p:nvSpPr>
        <p:spPr>
          <a:xfrm>
            <a:off x="5531643" y="3005628"/>
            <a:ext cx="4692816" cy="2308324"/>
          </a:xfrm>
          <a:prstGeom prst="rect">
            <a:avLst/>
          </a:prstGeom>
          <a:noFill/>
        </p:spPr>
        <p:txBody>
          <a:bodyPr wrap="square" rtlCol="0">
            <a:spAutoFit/>
          </a:bodyPr>
          <a:lstStyle/>
          <a:p>
            <a:r>
              <a:rPr lang="en-GB" sz="2400" dirty="0">
                <a:solidFill>
                  <a:schemeClr val="tx1">
                    <a:lumMod val="75000"/>
                    <a:lumOff val="25000"/>
                  </a:schemeClr>
                </a:solidFill>
                <a:latin typeface="Arial" panose="020B0604020202020204" pitchFamily="34" charset="0"/>
                <a:cs typeface="Arial" panose="020B0604020202020204" pitchFamily="34" charset="0"/>
              </a:rPr>
              <a:t>We put patients and our service users at the heart of everything we do. We’re positive, kind and polite. We understand diversity. We’re respectful, patient </a:t>
            </a:r>
            <a:br>
              <a:rPr lang="en-GB" sz="2400" dirty="0">
                <a:solidFill>
                  <a:schemeClr val="tx1">
                    <a:lumMod val="75000"/>
                    <a:lumOff val="25000"/>
                  </a:schemeClr>
                </a:solidFill>
                <a:latin typeface="Arial" panose="020B0604020202020204" pitchFamily="34" charset="0"/>
                <a:cs typeface="Arial" panose="020B0604020202020204" pitchFamily="34" charset="0"/>
              </a:rPr>
            </a:br>
            <a:r>
              <a:rPr lang="en-GB" sz="2400" dirty="0">
                <a:solidFill>
                  <a:schemeClr val="tx1">
                    <a:lumMod val="75000"/>
                    <a:lumOff val="25000"/>
                  </a:schemeClr>
                </a:solidFill>
                <a:latin typeface="Arial" panose="020B0604020202020204" pitchFamily="34" charset="0"/>
                <a:cs typeface="Arial" panose="020B0604020202020204" pitchFamily="34" charset="0"/>
              </a:rPr>
              <a:t>and tolerant.</a:t>
            </a:r>
          </a:p>
        </p:txBody>
      </p:sp>
      <p:cxnSp>
        <p:nvCxnSpPr>
          <p:cNvPr id="10" name="Straight Connector 9"/>
          <p:cNvCxnSpPr/>
          <p:nvPr userDrawn="1"/>
        </p:nvCxnSpPr>
        <p:spPr>
          <a:xfrm>
            <a:off x="5231904" y="1586009"/>
            <a:ext cx="0" cy="3840000"/>
          </a:xfrm>
          <a:prstGeom prst="line">
            <a:avLst/>
          </a:prstGeom>
          <a:ln>
            <a:solidFill>
              <a:srgbClr val="330072"/>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519937" y="1700810"/>
            <a:ext cx="3840427" cy="584775"/>
          </a:xfrm>
          <a:prstGeom prst="rect">
            <a:avLst/>
          </a:prstGeom>
          <a:noFill/>
        </p:spPr>
        <p:txBody>
          <a:bodyPr wrap="square" rtlCol="0">
            <a:spAutoFit/>
          </a:bodyPr>
          <a:lstStyle/>
          <a:p>
            <a:pPr>
              <a:spcAft>
                <a:spcPts val="3200"/>
              </a:spcAft>
            </a:pPr>
            <a:r>
              <a:rPr lang="en-GB" sz="3200" b="1" dirty="0">
                <a:solidFill>
                  <a:srgbClr val="005EB8"/>
                </a:solidFill>
                <a:latin typeface="+mj-lt"/>
              </a:rPr>
              <a:t>Our values</a:t>
            </a: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4599" y="2292787"/>
            <a:ext cx="4201065" cy="5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7100" y="1913759"/>
            <a:ext cx="2608257" cy="322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909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mpassionate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3" y="1508788"/>
            <a:ext cx="11329259" cy="4440493"/>
          </a:xfrm>
        </p:spPr>
        <p:txBody>
          <a:bodyPr/>
          <a:lstStyle>
            <a:lvl1pPr>
              <a:buClr>
                <a:srgbClr val="330072"/>
              </a:buClr>
              <a:defRPr/>
            </a:lvl1pPr>
            <a:lvl2pPr>
              <a:buClr>
                <a:srgbClr val="330072"/>
              </a:buClr>
              <a:defRPr/>
            </a:lvl2pPr>
            <a:lvl3pPr>
              <a:buClr>
                <a:srgbClr val="330072"/>
              </a:buClr>
              <a:defRPr/>
            </a:lvl3pPr>
            <a:lvl4pPr>
              <a:buClr>
                <a:srgbClr val="330072"/>
              </a:buClr>
              <a:defRPr/>
            </a:lvl4pPr>
            <a:lvl5pPr>
              <a:buClr>
                <a:srgbClr val="33007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633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 v2_compassionate">
    <p:spTree>
      <p:nvGrpSpPr>
        <p:cNvPr id="1" name=""/>
        <p:cNvGrpSpPr/>
        <p:nvPr/>
      </p:nvGrpSpPr>
      <p:grpSpPr>
        <a:xfrm>
          <a:off x="0" y="0"/>
          <a:ext cx="0" cy="0"/>
          <a:chOff x="0" y="0"/>
          <a:chExt cx="0" cy="0"/>
        </a:xfrm>
      </p:grpSpPr>
      <p:sp>
        <p:nvSpPr>
          <p:cNvPr id="3" name="Rectangle 2"/>
          <p:cNvSpPr/>
          <p:nvPr userDrawn="1"/>
        </p:nvSpPr>
        <p:spPr>
          <a:xfrm>
            <a:off x="0" y="12540"/>
            <a:ext cx="12192000" cy="591273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Content Placeholder 2"/>
          <p:cNvSpPr>
            <a:spLocks noGrp="1"/>
          </p:cNvSpPr>
          <p:nvPr>
            <p:ph idx="1"/>
          </p:nvPr>
        </p:nvSpPr>
        <p:spPr>
          <a:xfrm>
            <a:off x="527382" y="1508787"/>
            <a:ext cx="11314527" cy="422447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51913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Aspirational">
    <p:spTree>
      <p:nvGrpSpPr>
        <p:cNvPr id="1" name=""/>
        <p:cNvGrpSpPr/>
        <p:nvPr/>
      </p:nvGrpSpPr>
      <p:grpSpPr>
        <a:xfrm>
          <a:off x="0" y="0"/>
          <a:ext cx="0" cy="0"/>
          <a:chOff x="0" y="0"/>
          <a:chExt cx="0" cy="0"/>
        </a:xfrm>
      </p:grpSpPr>
      <p:cxnSp>
        <p:nvCxnSpPr>
          <p:cNvPr id="7" name="Straight Connector 6"/>
          <p:cNvCxnSpPr/>
          <p:nvPr userDrawn="1"/>
        </p:nvCxnSpPr>
        <p:spPr>
          <a:xfrm>
            <a:off x="5231904" y="1799909"/>
            <a:ext cx="0" cy="3840000"/>
          </a:xfrm>
          <a:prstGeom prst="line">
            <a:avLst/>
          </a:prstGeom>
          <a:ln>
            <a:solidFill>
              <a:srgbClr val="78BE2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96534" y="3005628"/>
            <a:ext cx="4439893" cy="2677656"/>
          </a:xfrm>
          <a:prstGeom prst="rect">
            <a:avLst/>
          </a:prstGeom>
          <a:noFill/>
        </p:spPr>
        <p:txBody>
          <a:bodyPr wrap="square" rtlCol="0">
            <a:spAutoFit/>
          </a:bodyPr>
          <a:lstStyle/>
          <a:p>
            <a:r>
              <a:rPr lang="en-GB" sz="2400" dirty="0">
                <a:solidFill>
                  <a:schemeClr val="tx1">
                    <a:lumMod val="75000"/>
                    <a:lumOff val="25000"/>
                  </a:schemeClr>
                </a:solidFill>
                <a:latin typeface="Arial" panose="020B0604020202020204" pitchFamily="34" charset="0"/>
                <a:cs typeface="Arial" panose="020B0604020202020204" pitchFamily="34" charset="0"/>
              </a:rPr>
              <a:t>We feel empowered and we empower our patients. We strive to improve. Our focus is on research and generating ideas and innovations. We’re open, transparent and we </a:t>
            </a:r>
            <a:br>
              <a:rPr lang="en-GB" sz="2400" dirty="0">
                <a:solidFill>
                  <a:schemeClr val="tx1">
                    <a:lumMod val="75000"/>
                    <a:lumOff val="25000"/>
                  </a:schemeClr>
                </a:solidFill>
                <a:latin typeface="Arial" panose="020B0604020202020204" pitchFamily="34" charset="0"/>
                <a:cs typeface="Arial" panose="020B0604020202020204" pitchFamily="34" charset="0"/>
              </a:rPr>
            </a:br>
            <a:r>
              <a:rPr lang="en-GB" sz="2400" dirty="0">
                <a:solidFill>
                  <a:schemeClr val="tx1">
                    <a:lumMod val="75000"/>
                    <a:lumOff val="25000"/>
                  </a:schemeClr>
                </a:solidFill>
                <a:latin typeface="Arial" panose="020B0604020202020204" pitchFamily="34" charset="0"/>
                <a:cs typeface="Arial" panose="020B0604020202020204" pitchFamily="34" charset="0"/>
              </a:rPr>
              <a:t>think creatively.</a:t>
            </a:r>
          </a:p>
        </p:txBody>
      </p:sp>
      <p:sp>
        <p:nvSpPr>
          <p:cNvPr id="11" name="TextBox 10"/>
          <p:cNvSpPr txBox="1"/>
          <p:nvPr userDrawn="1"/>
        </p:nvSpPr>
        <p:spPr>
          <a:xfrm>
            <a:off x="5519937" y="1700810"/>
            <a:ext cx="3744416" cy="584775"/>
          </a:xfrm>
          <a:prstGeom prst="rect">
            <a:avLst/>
          </a:prstGeom>
          <a:noFill/>
        </p:spPr>
        <p:txBody>
          <a:bodyPr wrap="square" rtlCol="0">
            <a:spAutoFit/>
          </a:bodyPr>
          <a:lstStyle/>
          <a:p>
            <a:pPr>
              <a:spcAft>
                <a:spcPts val="3200"/>
              </a:spcAft>
            </a:pPr>
            <a:r>
              <a:rPr lang="en-GB" sz="3200" b="1" dirty="0">
                <a:solidFill>
                  <a:srgbClr val="005EB8"/>
                </a:solidFill>
                <a:latin typeface="+mj-lt"/>
              </a:rPr>
              <a:t>Our values</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0265" y="1895198"/>
            <a:ext cx="2787444" cy="364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5950" y="2262052"/>
            <a:ext cx="3336969" cy="5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30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spirational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8BE20"/>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2" y="1508788"/>
            <a:ext cx="11329257" cy="4440493"/>
          </a:xfrm>
        </p:spPr>
        <p:txBody>
          <a:bodyPr/>
          <a:lstStyle>
            <a:lvl1pPr>
              <a:buClr>
                <a:srgbClr val="78BE20"/>
              </a:buClr>
              <a:defRPr/>
            </a:lvl1pPr>
            <a:lvl2pPr>
              <a:buClr>
                <a:srgbClr val="78BE20"/>
              </a:buClr>
              <a:defRPr/>
            </a:lvl2pPr>
            <a:lvl3pPr>
              <a:buClr>
                <a:srgbClr val="78BE20"/>
              </a:buClr>
              <a:defRPr/>
            </a:lvl3pPr>
            <a:lvl4pPr>
              <a:buClr>
                <a:srgbClr val="78BE20"/>
              </a:buClr>
              <a:defRPr/>
            </a:lvl4pPr>
            <a:lvl5pPr>
              <a:buClr>
                <a:srgbClr val="78BE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304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slide v2_aspirational">
    <p:spTree>
      <p:nvGrpSpPr>
        <p:cNvPr id="1" name=""/>
        <p:cNvGrpSpPr/>
        <p:nvPr/>
      </p:nvGrpSpPr>
      <p:grpSpPr>
        <a:xfrm>
          <a:off x="0" y="0"/>
          <a:ext cx="0" cy="0"/>
          <a:chOff x="0" y="0"/>
          <a:chExt cx="0" cy="0"/>
        </a:xfrm>
      </p:grpSpPr>
      <p:sp>
        <p:nvSpPr>
          <p:cNvPr id="3" name="Rectangle 2"/>
          <p:cNvSpPr/>
          <p:nvPr userDrawn="1"/>
        </p:nvSpPr>
        <p:spPr>
          <a:xfrm>
            <a:off x="0" y="12540"/>
            <a:ext cx="12192000" cy="59127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Content Placeholder 2"/>
          <p:cNvSpPr>
            <a:spLocks noGrp="1"/>
          </p:cNvSpPr>
          <p:nvPr>
            <p:ph idx="1"/>
          </p:nvPr>
        </p:nvSpPr>
        <p:spPr>
          <a:xfrm>
            <a:off x="527382" y="1508787"/>
            <a:ext cx="11314527" cy="422447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3884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Responsive">
    <p:spTree>
      <p:nvGrpSpPr>
        <p:cNvPr id="1" name=""/>
        <p:cNvGrpSpPr/>
        <p:nvPr/>
      </p:nvGrpSpPr>
      <p:grpSpPr>
        <a:xfrm>
          <a:off x="0" y="0"/>
          <a:ext cx="0" cy="0"/>
          <a:chOff x="0" y="0"/>
          <a:chExt cx="0" cy="0"/>
        </a:xfrm>
      </p:grpSpPr>
      <p:cxnSp>
        <p:nvCxnSpPr>
          <p:cNvPr id="15" name="Straight Connector 14"/>
          <p:cNvCxnSpPr/>
          <p:nvPr userDrawn="1"/>
        </p:nvCxnSpPr>
        <p:spPr>
          <a:xfrm>
            <a:off x="5615947" y="1420603"/>
            <a:ext cx="0" cy="3840000"/>
          </a:xfrm>
          <a:prstGeom prst="line">
            <a:avLst/>
          </a:prstGeom>
          <a:ln>
            <a:solidFill>
              <a:srgbClr val="AE2573"/>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03983" y="3005627"/>
            <a:ext cx="5856651" cy="1938992"/>
          </a:xfrm>
          <a:prstGeom prst="rect">
            <a:avLst/>
          </a:prstGeom>
          <a:noFill/>
        </p:spPr>
        <p:txBody>
          <a:bodyPr wrap="square" rtlCol="0">
            <a:spAutoFit/>
          </a:bodyPr>
          <a:lstStyle/>
          <a:p>
            <a:r>
              <a:rPr lang="en-GB" sz="2400" dirty="0">
                <a:solidFill>
                  <a:schemeClr val="tx1">
                    <a:lumMod val="75000"/>
                    <a:lumOff val="25000"/>
                  </a:schemeClr>
                </a:solidFill>
                <a:latin typeface="Arial" panose="020B0604020202020204" pitchFamily="34" charset="0"/>
                <a:cs typeface="Arial" panose="020B0604020202020204" pitchFamily="34" charset="0"/>
              </a:rPr>
              <a:t>We listen. We act. We</a:t>
            </a:r>
          </a:p>
          <a:p>
            <a:r>
              <a:rPr lang="en-GB" sz="2400" dirty="0">
                <a:solidFill>
                  <a:schemeClr val="tx1">
                    <a:lumMod val="75000"/>
                    <a:lumOff val="25000"/>
                  </a:schemeClr>
                </a:solidFill>
                <a:latin typeface="Arial" panose="020B0604020202020204" pitchFamily="34" charset="0"/>
                <a:cs typeface="Arial" panose="020B0604020202020204" pitchFamily="34" charset="0"/>
              </a:rPr>
              <a:t>communicate clearly.</a:t>
            </a:r>
          </a:p>
          <a:p>
            <a:r>
              <a:rPr lang="en-GB" sz="2400" dirty="0">
                <a:solidFill>
                  <a:schemeClr val="tx1">
                    <a:lumMod val="75000"/>
                    <a:lumOff val="25000"/>
                  </a:schemeClr>
                </a:solidFill>
                <a:latin typeface="Arial" panose="020B0604020202020204" pitchFamily="34" charset="0"/>
                <a:cs typeface="Arial" panose="020B0604020202020204" pitchFamily="34" charset="0"/>
              </a:rPr>
              <a:t>We do what we say we</a:t>
            </a:r>
          </a:p>
          <a:p>
            <a:r>
              <a:rPr lang="en-GB" sz="2400" dirty="0">
                <a:solidFill>
                  <a:schemeClr val="tx1">
                    <a:lumMod val="75000"/>
                    <a:lumOff val="25000"/>
                  </a:schemeClr>
                </a:solidFill>
                <a:latin typeface="Arial" panose="020B0604020202020204" pitchFamily="34" charset="0"/>
                <a:cs typeface="Arial" panose="020B0604020202020204" pitchFamily="34" charset="0"/>
              </a:rPr>
              <a:t>will. We take account of</a:t>
            </a:r>
          </a:p>
          <a:p>
            <a:r>
              <a:rPr lang="en-GB" sz="2400" dirty="0">
                <a:solidFill>
                  <a:schemeClr val="tx1">
                    <a:lumMod val="75000"/>
                    <a:lumOff val="25000"/>
                  </a:schemeClr>
                </a:solidFill>
                <a:latin typeface="Arial" panose="020B0604020202020204" pitchFamily="34" charset="0"/>
                <a:cs typeface="Arial" panose="020B0604020202020204" pitchFamily="34" charset="0"/>
              </a:rPr>
              <a:t>the</a:t>
            </a:r>
            <a:r>
              <a:rPr lang="en-GB" sz="2400" baseline="0" dirty="0">
                <a:solidFill>
                  <a:schemeClr val="tx1">
                    <a:lumMod val="75000"/>
                    <a:lumOff val="25000"/>
                  </a:schemeClr>
                </a:solidFill>
                <a:latin typeface="Arial" panose="020B0604020202020204" pitchFamily="34" charset="0"/>
                <a:cs typeface="Arial" panose="020B0604020202020204" pitchFamily="34" charset="0"/>
              </a:rPr>
              <a:t> </a:t>
            </a:r>
            <a:r>
              <a:rPr lang="en-GB" sz="2400" dirty="0">
                <a:solidFill>
                  <a:schemeClr val="tx1">
                    <a:lumMod val="75000"/>
                    <a:lumOff val="25000"/>
                  </a:schemeClr>
                </a:solidFill>
                <a:latin typeface="Arial" panose="020B0604020202020204" pitchFamily="34" charset="0"/>
                <a:cs typeface="Arial" panose="020B0604020202020204" pitchFamily="34" charset="0"/>
              </a:rPr>
              <a:t>opinions of others.</a:t>
            </a:r>
          </a:p>
        </p:txBody>
      </p:sp>
      <p:sp>
        <p:nvSpPr>
          <p:cNvPr id="19" name="TextBox 18"/>
          <p:cNvSpPr txBox="1"/>
          <p:nvPr userDrawn="1"/>
        </p:nvSpPr>
        <p:spPr>
          <a:xfrm>
            <a:off x="5903980" y="1700810"/>
            <a:ext cx="2784309" cy="584775"/>
          </a:xfrm>
          <a:prstGeom prst="rect">
            <a:avLst/>
          </a:prstGeom>
          <a:noFill/>
        </p:spPr>
        <p:txBody>
          <a:bodyPr wrap="square" rtlCol="0">
            <a:spAutoFit/>
          </a:bodyPr>
          <a:lstStyle/>
          <a:p>
            <a:pPr>
              <a:spcAft>
                <a:spcPts val="3200"/>
              </a:spcAft>
            </a:pPr>
            <a:r>
              <a:rPr lang="en-GB" sz="3200" b="1" dirty="0">
                <a:solidFill>
                  <a:srgbClr val="005EB8"/>
                </a:solidFill>
                <a:latin typeface="+mj-lt"/>
              </a:rPr>
              <a:t>Our values</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59445" y="1425139"/>
            <a:ext cx="2676448" cy="385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52472" y="2228039"/>
            <a:ext cx="3053669" cy="5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02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ponsive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E25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1" y="1508788"/>
            <a:ext cx="11329259" cy="4440493"/>
          </a:xfrm>
        </p:spPr>
        <p:txBody>
          <a:bodyPr/>
          <a:lstStyle>
            <a:lvl1pPr>
              <a:buClr>
                <a:srgbClr val="AE2573"/>
              </a:buClr>
              <a:defRPr/>
            </a:lvl1pPr>
            <a:lvl2pPr>
              <a:buClr>
                <a:srgbClr val="AE2573"/>
              </a:buClr>
              <a:defRPr/>
            </a:lvl2pPr>
            <a:lvl3pPr>
              <a:buClr>
                <a:srgbClr val="AE2573"/>
              </a:buClr>
              <a:defRPr/>
            </a:lvl3pPr>
            <a:lvl4pPr>
              <a:buClr>
                <a:srgbClr val="AE2573"/>
              </a:buClr>
              <a:defRPr/>
            </a:lvl4pPr>
            <a:lvl5pPr>
              <a:buClr>
                <a:srgbClr val="AE257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599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 slide v2_responsive">
    <p:spTree>
      <p:nvGrpSpPr>
        <p:cNvPr id="1" name=""/>
        <p:cNvGrpSpPr/>
        <p:nvPr/>
      </p:nvGrpSpPr>
      <p:grpSpPr>
        <a:xfrm>
          <a:off x="0" y="0"/>
          <a:ext cx="0" cy="0"/>
          <a:chOff x="0" y="0"/>
          <a:chExt cx="0" cy="0"/>
        </a:xfrm>
      </p:grpSpPr>
      <p:sp>
        <p:nvSpPr>
          <p:cNvPr id="3" name="Rectangle 2"/>
          <p:cNvSpPr/>
          <p:nvPr userDrawn="1"/>
        </p:nvSpPr>
        <p:spPr>
          <a:xfrm>
            <a:off x="0" y="12540"/>
            <a:ext cx="12192000" cy="5912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Content Placeholder 2"/>
          <p:cNvSpPr>
            <a:spLocks noGrp="1"/>
          </p:cNvSpPr>
          <p:nvPr>
            <p:ph idx="1"/>
          </p:nvPr>
        </p:nvSpPr>
        <p:spPr>
          <a:xfrm>
            <a:off x="527382" y="1508787"/>
            <a:ext cx="11314527" cy="422447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281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ADDE-5FAB-D73E-76BD-E332678A5EB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0B99087-67BD-C307-94FA-4768628D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CE5904-B501-BD32-5C2C-D5C51A517F6E}"/>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49571B4A-68D7-E9FD-6EAB-10B293D60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19DBD-2223-E73A-9FCD-C4B354471E7A}"/>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4157038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xcellence">
    <p:spTree>
      <p:nvGrpSpPr>
        <p:cNvPr id="1" name=""/>
        <p:cNvGrpSpPr/>
        <p:nvPr/>
      </p:nvGrpSpPr>
      <p:grpSpPr>
        <a:xfrm>
          <a:off x="0" y="0"/>
          <a:ext cx="0" cy="0"/>
          <a:chOff x="0" y="0"/>
          <a:chExt cx="0" cy="0"/>
        </a:xfrm>
      </p:grpSpPr>
      <p:sp>
        <p:nvSpPr>
          <p:cNvPr id="7" name="TextBox 6"/>
          <p:cNvSpPr txBox="1"/>
          <p:nvPr userDrawn="1"/>
        </p:nvSpPr>
        <p:spPr>
          <a:xfrm>
            <a:off x="5807968" y="3005628"/>
            <a:ext cx="4608512" cy="1569660"/>
          </a:xfrm>
          <a:prstGeom prst="rect">
            <a:avLst/>
          </a:prstGeom>
          <a:noFill/>
        </p:spPr>
        <p:txBody>
          <a:bodyPr wrap="square" rtlCol="0">
            <a:spAutoFit/>
          </a:bodyPr>
          <a:lstStyle/>
          <a:p>
            <a:r>
              <a:rPr lang="en-GB" sz="2400" dirty="0">
                <a:solidFill>
                  <a:schemeClr val="tx1">
                    <a:lumMod val="75000"/>
                    <a:lumOff val="25000"/>
                  </a:schemeClr>
                </a:solidFill>
                <a:latin typeface="Arial" panose="020B0604020202020204" pitchFamily="34" charset="0"/>
                <a:cs typeface="Arial" panose="020B0604020202020204" pitchFamily="34" charset="0"/>
              </a:rPr>
              <a:t>We strive to deliver the best care we can. We grow a culture of excellence in our teams. We challenge complacency.</a:t>
            </a:r>
          </a:p>
        </p:txBody>
      </p:sp>
      <p:cxnSp>
        <p:nvCxnSpPr>
          <p:cNvPr id="9" name="Straight Connector 8"/>
          <p:cNvCxnSpPr/>
          <p:nvPr userDrawn="1"/>
        </p:nvCxnSpPr>
        <p:spPr>
          <a:xfrm>
            <a:off x="5519933" y="1345043"/>
            <a:ext cx="0" cy="3840000"/>
          </a:xfrm>
          <a:prstGeom prst="line">
            <a:avLst/>
          </a:prstGeom>
          <a:ln>
            <a:solidFill>
              <a:srgbClr val="41B6E6"/>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807967" y="1700810"/>
            <a:ext cx="3744416" cy="584775"/>
          </a:xfrm>
          <a:prstGeom prst="rect">
            <a:avLst/>
          </a:prstGeom>
          <a:noFill/>
        </p:spPr>
        <p:txBody>
          <a:bodyPr wrap="square" rtlCol="0">
            <a:spAutoFit/>
          </a:bodyPr>
          <a:lstStyle/>
          <a:p>
            <a:pPr>
              <a:spcAft>
                <a:spcPts val="3200"/>
              </a:spcAft>
            </a:pPr>
            <a:r>
              <a:rPr lang="en-GB" sz="3200" b="1" dirty="0">
                <a:solidFill>
                  <a:srgbClr val="005EB8"/>
                </a:solidFill>
                <a:latin typeface="+mj-lt"/>
              </a:rPr>
              <a:t>Our values</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1930" y="1700808"/>
            <a:ext cx="3102169" cy="31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1967" y="2237416"/>
            <a:ext cx="2402316" cy="4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962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Excellence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27382" y="1508788"/>
            <a:ext cx="11329257" cy="4440493"/>
          </a:xfrm>
        </p:spPr>
        <p:txBody>
          <a:bodyPr/>
          <a:lstStyle>
            <a:lvl1pPr>
              <a:buClr>
                <a:srgbClr val="41B6E6"/>
              </a:buClr>
              <a:defRPr/>
            </a:lvl1pPr>
            <a:lvl2pPr>
              <a:buClr>
                <a:srgbClr val="41B6E6"/>
              </a:buClr>
              <a:defRPr/>
            </a:lvl2pPr>
            <a:lvl3pPr>
              <a:buClr>
                <a:srgbClr val="41B6E6"/>
              </a:buClr>
              <a:defRPr/>
            </a:lvl3pPr>
            <a:lvl4pPr>
              <a:buClr>
                <a:srgbClr val="41B6E6"/>
              </a:buClr>
              <a:defRPr/>
            </a:lvl4pPr>
            <a:lvl5pPr>
              <a:buClr>
                <a:srgbClr val="41B6E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890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t slide v2_excellent">
    <p:spTree>
      <p:nvGrpSpPr>
        <p:cNvPr id="1" name=""/>
        <p:cNvGrpSpPr/>
        <p:nvPr/>
      </p:nvGrpSpPr>
      <p:grpSpPr>
        <a:xfrm>
          <a:off x="0" y="0"/>
          <a:ext cx="0" cy="0"/>
          <a:chOff x="0" y="0"/>
          <a:chExt cx="0" cy="0"/>
        </a:xfrm>
      </p:grpSpPr>
      <p:sp>
        <p:nvSpPr>
          <p:cNvPr id="3" name="Rectangle 2"/>
          <p:cNvSpPr/>
          <p:nvPr userDrawn="1"/>
        </p:nvSpPr>
        <p:spPr>
          <a:xfrm>
            <a:off x="0" y="12540"/>
            <a:ext cx="12192000" cy="591273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Content Placeholder 2"/>
          <p:cNvSpPr>
            <a:spLocks noGrp="1"/>
          </p:cNvSpPr>
          <p:nvPr>
            <p:ph idx="1"/>
          </p:nvPr>
        </p:nvSpPr>
        <p:spPr>
          <a:xfrm>
            <a:off x="527382" y="1508787"/>
            <a:ext cx="11314527" cy="422447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427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alues">
    <p:spTree>
      <p:nvGrpSpPr>
        <p:cNvPr id="1" name=""/>
        <p:cNvGrpSpPr/>
        <p:nvPr/>
      </p:nvGrpSpPr>
      <p:grpSpPr>
        <a:xfrm>
          <a:off x="0" y="0"/>
          <a:ext cx="0" cy="0"/>
          <a:chOff x="0" y="0"/>
          <a:chExt cx="0" cy="0"/>
        </a:xfrm>
      </p:grpSpPr>
      <p:sp>
        <p:nvSpPr>
          <p:cNvPr id="4" name="Rectangle 3"/>
          <p:cNvSpPr/>
          <p:nvPr userDrawn="1"/>
        </p:nvSpPr>
        <p:spPr>
          <a:xfrm>
            <a:off x="143339" y="5949280"/>
            <a:ext cx="268829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844" t="45576" r="9864" b="42183"/>
          <a:stretch/>
        </p:blipFill>
        <p:spPr>
          <a:xfrm>
            <a:off x="3150832" y="4437181"/>
            <a:ext cx="5719971" cy="624000"/>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07289" y="1556861"/>
            <a:ext cx="7807056" cy="21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4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6030-2AA5-5CBC-301C-654F27BC3D0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546351-EBD8-F80D-6879-BD8FE959EC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92F953D-404A-4696-D56C-DA11B305DC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1990D0-8AC9-3457-00BA-91155240621F}"/>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6" name="Footer Placeholder 5">
            <a:extLst>
              <a:ext uri="{FF2B5EF4-FFF2-40B4-BE49-F238E27FC236}">
                <a16:creationId xmlns:a16="http://schemas.microsoft.com/office/drawing/2014/main" id="{584CB159-A28C-EEED-BE41-4183647E99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FAF297-46C2-2670-8998-5B6619F9E6E2}"/>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355406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D7F2-483B-7C18-5C01-B7DCEA9F50A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1CA7C1-3D88-73AE-500D-29C8C6009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AD9622-82D6-1D5C-FC16-6817C91991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3CD0AAA-C6A7-F6D7-A097-20FB08B3C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93A1DF-CA58-B356-49F2-28CDA19FBD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AF0E601-4E89-5455-396B-4F42D13C6C86}"/>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8" name="Footer Placeholder 7">
            <a:extLst>
              <a:ext uri="{FF2B5EF4-FFF2-40B4-BE49-F238E27FC236}">
                <a16:creationId xmlns:a16="http://schemas.microsoft.com/office/drawing/2014/main" id="{B00DEB0D-A86B-8F84-30BE-BE1893E702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BC8E59-968E-1E9E-3877-70159A70FEC2}"/>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185747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127C-D400-01C6-0EC3-AA6C996A4A3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8BEDF99-EF8E-5AEA-573E-C95DA3275064}"/>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4" name="Footer Placeholder 3">
            <a:extLst>
              <a:ext uri="{FF2B5EF4-FFF2-40B4-BE49-F238E27FC236}">
                <a16:creationId xmlns:a16="http://schemas.microsoft.com/office/drawing/2014/main" id="{E7D4CD2A-5EA2-829E-B18F-DEE925A879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A4CC36-8EC0-441A-FAD5-3C1A24EA6F9B}"/>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75819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39277-8C15-04DB-CA96-98D8CE530DBC}"/>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3" name="Footer Placeholder 2">
            <a:extLst>
              <a:ext uri="{FF2B5EF4-FFF2-40B4-BE49-F238E27FC236}">
                <a16:creationId xmlns:a16="http://schemas.microsoft.com/office/drawing/2014/main" id="{6A178306-83D4-8108-F813-01993656EB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94F849-7670-DF4F-12FE-D6A7A23AA5FF}"/>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375249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4064-A009-BF5C-4B6B-AB18DBB790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052853E-B771-B605-DFCF-040B3A5A8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43877D-9FF4-6BC3-7C03-92C333FF4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566BB9-6B9F-F3C5-E485-6F3B8FBCEB98}"/>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6" name="Footer Placeholder 5">
            <a:extLst>
              <a:ext uri="{FF2B5EF4-FFF2-40B4-BE49-F238E27FC236}">
                <a16:creationId xmlns:a16="http://schemas.microsoft.com/office/drawing/2014/main" id="{4967C0EA-C8BF-2601-34F5-C545A5D28C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46B22-47EA-86B9-8109-74C9A576CF5B}"/>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406652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7AB-8947-4889-D4E0-4EE741A3F2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E95788F-2A5F-671E-2E42-1AE530D2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CC9C17-1CCA-0DE3-E788-ACD61E4DB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15B312-DEA3-2ABA-5B86-BDBAF1C33D0B}"/>
              </a:ext>
            </a:extLst>
          </p:cNvPr>
          <p:cNvSpPr>
            <a:spLocks noGrp="1"/>
          </p:cNvSpPr>
          <p:nvPr>
            <p:ph type="dt" sz="half" idx="10"/>
          </p:nvPr>
        </p:nvSpPr>
        <p:spPr/>
        <p:txBody>
          <a:bodyPr/>
          <a:lstStyle/>
          <a:p>
            <a:fld id="{1982D8B4-4A52-4AB6-B5DC-5E3863F250C4}" type="datetimeFigureOut">
              <a:rPr lang="en-GB" smtClean="0"/>
              <a:t>27/01/2026</a:t>
            </a:fld>
            <a:endParaRPr lang="en-GB"/>
          </a:p>
        </p:txBody>
      </p:sp>
      <p:sp>
        <p:nvSpPr>
          <p:cNvPr id="6" name="Footer Placeholder 5">
            <a:extLst>
              <a:ext uri="{FF2B5EF4-FFF2-40B4-BE49-F238E27FC236}">
                <a16:creationId xmlns:a16="http://schemas.microsoft.com/office/drawing/2014/main" id="{D71F611A-5CDE-62CA-D517-ABEA52BFD1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8F484E-D0A5-FCEA-813E-C9A8D9018C1B}"/>
              </a:ext>
            </a:extLst>
          </p:cNvPr>
          <p:cNvSpPr>
            <a:spLocks noGrp="1"/>
          </p:cNvSpPr>
          <p:nvPr>
            <p:ph type="sldNum" sz="quarter" idx="12"/>
          </p:nvPr>
        </p:nvSpPr>
        <p:spPr/>
        <p:txBody>
          <a:bodyPr/>
          <a:lstStyle/>
          <a:p>
            <a:fld id="{96957D69-E42A-4D30-8F82-4B3E73FDA1B7}" type="slidenum">
              <a:rPr lang="en-GB" smtClean="0"/>
              <a:t>‹#›</a:t>
            </a:fld>
            <a:endParaRPr lang="en-GB"/>
          </a:p>
        </p:txBody>
      </p:sp>
    </p:spTree>
    <p:extLst>
      <p:ext uri="{BB962C8B-B14F-4D97-AF65-F5344CB8AC3E}">
        <p14:creationId xmlns:p14="http://schemas.microsoft.com/office/powerpoint/2010/main" val="53825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A6B07-0E6F-B636-A2F1-3A282B604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1EAFFE6-C7CC-8EE9-336E-9F48AC845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1A4215-3505-7130-EFDC-38D1FF314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82D8B4-4A52-4AB6-B5DC-5E3863F250C4}" type="datetimeFigureOut">
              <a:rPr lang="en-GB" smtClean="0"/>
              <a:t>27/01/2026</a:t>
            </a:fld>
            <a:endParaRPr lang="en-GB"/>
          </a:p>
        </p:txBody>
      </p:sp>
      <p:sp>
        <p:nvSpPr>
          <p:cNvPr id="5" name="Footer Placeholder 4">
            <a:extLst>
              <a:ext uri="{FF2B5EF4-FFF2-40B4-BE49-F238E27FC236}">
                <a16:creationId xmlns:a16="http://schemas.microsoft.com/office/drawing/2014/main" id="{C5A4E401-A730-AD9F-B800-5545CD391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607D049-0213-3CC8-124F-563D25851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957D69-E42A-4D30-8F82-4B3E73FDA1B7}" type="slidenum">
              <a:rPr lang="en-GB" smtClean="0"/>
              <a:t>‹#›</a:t>
            </a:fld>
            <a:endParaRPr lang="en-GB"/>
          </a:p>
        </p:txBody>
      </p:sp>
    </p:spTree>
    <p:extLst>
      <p:ext uri="{BB962C8B-B14F-4D97-AF65-F5344CB8AC3E}">
        <p14:creationId xmlns:p14="http://schemas.microsoft.com/office/powerpoint/2010/main" val="427031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382" y="548680"/>
            <a:ext cx="11329257" cy="79208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527382" y="1508787"/>
            <a:ext cx="11329257" cy="43900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44524" y="5802429"/>
            <a:ext cx="1698152" cy="1200000"/>
          </a:xfrm>
          <a:prstGeom prst="rect">
            <a:avLst/>
          </a:prstGeom>
        </p:spPr>
      </p:pic>
    </p:spTree>
    <p:extLst>
      <p:ext uri="{BB962C8B-B14F-4D97-AF65-F5344CB8AC3E}">
        <p14:creationId xmlns:p14="http://schemas.microsoft.com/office/powerpoint/2010/main" val="1026426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1219170" rtl="0" eaLnBrk="1" latinLnBrk="0" hangingPunct="1">
        <a:spcBef>
          <a:spcPct val="0"/>
        </a:spcBef>
        <a:buNone/>
        <a:defRPr sz="3200" b="1" kern="1200">
          <a:solidFill>
            <a:srgbClr val="005EB8"/>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speechandlanguage.link/slcn-in-school/" TargetMode="External"/><Relationship Id="rId2" Type="http://schemas.openxmlformats.org/officeDocument/2006/relationships/hyperlink" Target="https://explore-education-statistics.service.gov.uk/find-statistics/special-educational-needs-in-england"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7381" y="628497"/>
            <a:ext cx="5122303" cy="792088"/>
          </a:xfrm>
        </p:spPr>
        <p:txBody>
          <a:bodyPr>
            <a:normAutofit fontScale="90000"/>
          </a:bodyPr>
          <a:lstStyle/>
          <a:p>
            <a:r>
              <a:rPr lang="en-GB" dirty="0"/>
              <a:t>Supporting Language and Communication </a:t>
            </a:r>
          </a:p>
        </p:txBody>
      </p:sp>
      <p:sp>
        <p:nvSpPr>
          <p:cNvPr id="8" name="Text Placeholder 7"/>
          <p:cNvSpPr>
            <a:spLocks noGrp="1"/>
          </p:cNvSpPr>
          <p:nvPr>
            <p:ph type="body" sz="quarter" idx="10"/>
          </p:nvPr>
        </p:nvSpPr>
        <p:spPr>
          <a:xfrm>
            <a:off x="794657" y="1889635"/>
            <a:ext cx="6531120" cy="842680"/>
          </a:xfrm>
        </p:spPr>
        <p:txBody>
          <a:bodyPr/>
          <a:lstStyle/>
          <a:p>
            <a:r>
              <a:rPr lang="en-GB" sz="2000" dirty="0"/>
              <a:t>Emma Berry</a:t>
            </a:r>
          </a:p>
          <a:p>
            <a:r>
              <a:rPr lang="en-GB" sz="2000" dirty="0"/>
              <a:t>Schools Link Speech and Language Therapist</a:t>
            </a:r>
          </a:p>
          <a:p>
            <a:endParaRPr lang="en-GB" sz="2000" dirty="0"/>
          </a:p>
        </p:txBody>
      </p:sp>
      <p:sp>
        <p:nvSpPr>
          <p:cNvPr id="3" name="Content Placeholder 3">
            <a:extLst>
              <a:ext uri="{FF2B5EF4-FFF2-40B4-BE49-F238E27FC236}">
                <a16:creationId xmlns:a16="http://schemas.microsoft.com/office/drawing/2014/main" id="{3F85C3E2-7618-ED43-FFB5-9ED7D9D704F9}"/>
              </a:ext>
            </a:extLst>
          </p:cNvPr>
          <p:cNvSpPr txBox="1">
            <a:spLocks/>
          </p:cNvSpPr>
          <p:nvPr/>
        </p:nvSpPr>
        <p:spPr>
          <a:xfrm>
            <a:off x="402771" y="2732314"/>
            <a:ext cx="11357858" cy="2950029"/>
          </a:xfrm>
          <a:prstGeom prst="rect">
            <a:avLst/>
          </a:prstGeom>
        </p:spPr>
        <p:txBody>
          <a:bodyPr lIns="91440" tIns="45720" rIns="91440" bIns="45720" anchor="t"/>
          <a:lstStyle>
            <a:lvl1pPr marL="457189" indent="-457189"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Clr>
                <a:srgbClr val="005EB8"/>
              </a:buClr>
              <a:buSzPct val="110000"/>
              <a:buFont typeface="Wingdings 2" panose="05020102010507070707" pitchFamily="18" charset="2"/>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005EB8"/>
              </a:buClr>
              <a:buSzPct val="110000"/>
              <a:buNone/>
              <a:tabLst/>
              <a:defRPr/>
            </a:pPr>
            <a:endParaRPr lang="en-GB" sz="2400" dirty="0">
              <a:solidFill>
                <a:prstClr val="black"/>
              </a:solidFill>
            </a:endParaRPr>
          </a:p>
          <a:p>
            <a:pPr marL="457189" marR="0" lvl="0" indent="-457189"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Balanced System and the link therapy role</a:t>
            </a:r>
          </a:p>
          <a:p>
            <a:pPr marL="457189" marR="0" lvl="0" indent="-457189"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SLCN? &amp; how can we spot it? </a:t>
            </a:r>
          </a:p>
          <a:p>
            <a:pPr marL="457189" marR="0" lvl="0" indent="-457189"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understand what school is doing to support your child’s communication</a:t>
            </a:r>
          </a:p>
          <a:p>
            <a:pPr marL="457189" marR="0" lvl="0" indent="-457189"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solidFill>
                <a:effectLst/>
                <a:uLnTx/>
                <a:uFillTx/>
                <a:latin typeface="Arial" pitchFamily="34"/>
                <a:ea typeface="+mn-ea"/>
                <a:cs typeface="Arial" pitchFamily="34"/>
              </a:rPr>
              <a:t>To understand what you are already doing to support your child’s communication</a:t>
            </a:r>
          </a:p>
          <a:p>
            <a:pPr marL="456565" marR="0" lvl="0" indent="-456565"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solidFill>
                <a:effectLst/>
                <a:uLnTx/>
                <a:uFillTx/>
                <a:latin typeface="Arial" pitchFamily="34"/>
                <a:ea typeface="+mn-ea"/>
                <a:cs typeface="Arial" pitchFamily="34"/>
              </a:rPr>
              <a:t>To have new ideas of how to further support your child’s communication</a:t>
            </a:r>
            <a:endParaRPr lang="en-GB" sz="2400" b="0" i="0" u="none" strike="noStrike" kern="1200" cap="none" spc="0" normalizeH="0" baseline="0" noProof="0" dirty="0">
              <a:ln>
                <a:noFill/>
              </a:ln>
              <a:solidFill>
                <a:prstClr val="black"/>
              </a:solidFill>
              <a:effectLst/>
              <a:uLnTx/>
              <a:uFillTx/>
            </a:endParaRPr>
          </a:p>
          <a:p>
            <a:pPr marL="0" marR="0" lvl="0" indent="0" algn="l" defTabSz="1219170" rtl="0" eaLnBrk="1" fontAlgn="auto" latinLnBrk="0" hangingPunct="1">
              <a:lnSpc>
                <a:spcPct val="100000"/>
              </a:lnSpc>
              <a:spcBef>
                <a:spcPct val="20000"/>
              </a:spcBef>
              <a:spcAft>
                <a:spcPts val="0"/>
              </a:spcAft>
              <a:buClr>
                <a:srgbClr val="005EB8"/>
              </a:buClr>
              <a:buSzPct val="110000"/>
              <a:buFont typeface="Wingdings 2" panose="05020102010507070707" pitchFamily="18" charset="2"/>
              <a:buNone/>
              <a:tabLst/>
              <a:defRPr/>
            </a:pPr>
            <a:endParaRPr kumimoji="0" lang="en-GB"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879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8D5A85-F3EB-48E3-B88A-6C7E68976E08}"/>
              </a:ext>
            </a:extLst>
          </p:cNvPr>
          <p:cNvSpPr>
            <a:spLocks noGrp="1"/>
          </p:cNvSpPr>
          <p:nvPr>
            <p:ph type="title"/>
          </p:nvPr>
        </p:nvSpPr>
        <p:spPr/>
        <p:txBody>
          <a:bodyPr/>
          <a:lstStyle/>
          <a:p>
            <a:r>
              <a:rPr lang="en-GB" dirty="0"/>
              <a:t>Strategies for Attention and Listening: </a:t>
            </a:r>
          </a:p>
        </p:txBody>
      </p:sp>
      <p:sp>
        <p:nvSpPr>
          <p:cNvPr id="5" name="Content Placeholder 4">
            <a:extLst>
              <a:ext uri="{FF2B5EF4-FFF2-40B4-BE49-F238E27FC236}">
                <a16:creationId xmlns:a16="http://schemas.microsoft.com/office/drawing/2014/main" id="{EB84A358-DECD-4344-BF0A-C81E7181C5E7}"/>
              </a:ext>
            </a:extLst>
          </p:cNvPr>
          <p:cNvSpPr>
            <a:spLocks noGrp="1"/>
          </p:cNvSpPr>
          <p:nvPr>
            <p:ph idx="1"/>
          </p:nvPr>
        </p:nvSpPr>
        <p:spPr>
          <a:xfrm>
            <a:off x="527382" y="1508787"/>
            <a:ext cx="11664618" cy="4224471"/>
          </a:xfrm>
        </p:spPr>
        <p:txBody>
          <a:bodyPr>
            <a:normAutofit/>
          </a:bodyPr>
          <a:lstStyle/>
          <a:p>
            <a:r>
              <a:rPr lang="en-GB" dirty="0"/>
              <a:t>Schedule regular ‘special time’ – which is </a:t>
            </a:r>
            <a:r>
              <a:rPr lang="en-GB" u="sng" dirty="0"/>
              <a:t>1:1 with no distractions </a:t>
            </a:r>
          </a:p>
          <a:p>
            <a:r>
              <a:rPr lang="en-GB" dirty="0"/>
              <a:t>Get down to the </a:t>
            </a:r>
            <a:r>
              <a:rPr lang="en-GB" u="sng" dirty="0"/>
              <a:t>child’s level</a:t>
            </a:r>
          </a:p>
          <a:p>
            <a:r>
              <a:rPr lang="en-GB" u="sng" dirty="0"/>
              <a:t>Face</a:t>
            </a:r>
            <a:r>
              <a:rPr lang="en-GB" dirty="0"/>
              <a:t> the child directly</a:t>
            </a:r>
          </a:p>
          <a:p>
            <a:r>
              <a:rPr lang="en-GB" dirty="0"/>
              <a:t>Wait for eye contact/ </a:t>
            </a:r>
            <a:r>
              <a:rPr lang="en-GB" u="sng" dirty="0"/>
              <a:t>face watching</a:t>
            </a:r>
          </a:p>
          <a:p>
            <a:r>
              <a:rPr lang="en-GB" dirty="0"/>
              <a:t>Allow extra </a:t>
            </a:r>
            <a:r>
              <a:rPr lang="en-GB" u="sng" dirty="0"/>
              <a:t>silence</a:t>
            </a:r>
          </a:p>
          <a:p>
            <a:r>
              <a:rPr lang="en-GB" u="sng" dirty="0"/>
              <a:t>Follow</a:t>
            </a:r>
            <a:r>
              <a:rPr lang="en-GB" dirty="0"/>
              <a:t> the child’s lead during interaction</a:t>
            </a:r>
          </a:p>
          <a:p>
            <a:r>
              <a:rPr lang="en-GB" dirty="0"/>
              <a:t>Use visual supports to explain things clearly- drawings, pictures, objects</a:t>
            </a:r>
          </a:p>
          <a:p>
            <a:endParaRPr lang="en-GB" dirty="0"/>
          </a:p>
        </p:txBody>
      </p:sp>
    </p:spTree>
    <p:extLst>
      <p:ext uri="{BB962C8B-B14F-4D97-AF65-F5344CB8AC3E}">
        <p14:creationId xmlns:p14="http://schemas.microsoft.com/office/powerpoint/2010/main" val="26153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111B99-05E0-4BC6-ACB4-AF9919723BBA}"/>
              </a:ext>
            </a:extLst>
          </p:cNvPr>
          <p:cNvSpPr>
            <a:spLocks noGrp="1"/>
          </p:cNvSpPr>
          <p:nvPr>
            <p:ph type="title"/>
          </p:nvPr>
        </p:nvSpPr>
        <p:spPr/>
        <p:txBody>
          <a:bodyPr/>
          <a:lstStyle/>
          <a:p>
            <a:r>
              <a:rPr lang="en-GB" dirty="0"/>
              <a:t>Strategies for Language: </a:t>
            </a:r>
          </a:p>
        </p:txBody>
      </p:sp>
      <p:sp>
        <p:nvSpPr>
          <p:cNvPr id="7" name="Content Placeholder 6">
            <a:extLst>
              <a:ext uri="{FF2B5EF4-FFF2-40B4-BE49-F238E27FC236}">
                <a16:creationId xmlns:a16="http://schemas.microsoft.com/office/drawing/2014/main" id="{94081722-494F-4358-8D5C-0DBC8B7F9302}"/>
              </a:ext>
            </a:extLst>
          </p:cNvPr>
          <p:cNvSpPr>
            <a:spLocks noGrp="1"/>
          </p:cNvSpPr>
          <p:nvPr>
            <p:ph idx="1"/>
          </p:nvPr>
        </p:nvSpPr>
        <p:spPr/>
        <p:txBody>
          <a:bodyPr>
            <a:normAutofit/>
          </a:bodyPr>
          <a:lstStyle/>
          <a:p>
            <a:r>
              <a:rPr lang="en-GB" u="sng" dirty="0"/>
              <a:t>Break down instructions </a:t>
            </a:r>
            <a:r>
              <a:rPr lang="en-GB" dirty="0"/>
              <a:t>into smaller steps </a:t>
            </a:r>
          </a:p>
          <a:p>
            <a:r>
              <a:rPr lang="en-GB" dirty="0"/>
              <a:t>Avoid ambiguous language, such as idioms or expressions</a:t>
            </a:r>
          </a:p>
          <a:p>
            <a:r>
              <a:rPr lang="en-GB" u="sng" dirty="0"/>
              <a:t>Check understanding </a:t>
            </a:r>
            <a:r>
              <a:rPr lang="en-GB" dirty="0"/>
              <a:t>by asking them to tell you in their own words</a:t>
            </a:r>
          </a:p>
          <a:p>
            <a:r>
              <a:rPr lang="en-GB" u="sng" dirty="0"/>
              <a:t>Show what you mean </a:t>
            </a:r>
            <a:r>
              <a:rPr lang="en-GB" dirty="0"/>
              <a:t>using objects, pictures, drawings</a:t>
            </a:r>
          </a:p>
          <a:p>
            <a:r>
              <a:rPr lang="en-GB" u="sng" dirty="0"/>
              <a:t>Give extra time </a:t>
            </a:r>
            <a:r>
              <a:rPr lang="en-GB" dirty="0"/>
              <a:t>for them to respond……… silence is okay</a:t>
            </a:r>
          </a:p>
          <a:p>
            <a:r>
              <a:rPr lang="en-GB" dirty="0"/>
              <a:t>Pick </a:t>
            </a:r>
            <a:r>
              <a:rPr lang="en-GB" u="sng" dirty="0"/>
              <a:t>one brand new word </a:t>
            </a:r>
            <a:r>
              <a:rPr lang="en-GB" dirty="0"/>
              <a:t>to focus on all day and use it often</a:t>
            </a:r>
          </a:p>
          <a:p>
            <a:r>
              <a:rPr lang="en-GB" u="sng" dirty="0"/>
              <a:t>Repeat</a:t>
            </a:r>
            <a:r>
              <a:rPr lang="en-GB" dirty="0"/>
              <a:t> what your child says, correcting grammar naturally as you do</a:t>
            </a:r>
          </a:p>
          <a:p>
            <a:r>
              <a:rPr lang="en-GB" dirty="0"/>
              <a:t>Try to </a:t>
            </a:r>
            <a:r>
              <a:rPr lang="en-GB" u="sng" dirty="0"/>
              <a:t>reduce your questions </a:t>
            </a:r>
            <a:r>
              <a:rPr lang="en-GB" dirty="0"/>
              <a:t>and use comments instead</a:t>
            </a:r>
          </a:p>
        </p:txBody>
      </p:sp>
    </p:spTree>
    <p:extLst>
      <p:ext uri="{BB962C8B-B14F-4D97-AF65-F5344CB8AC3E}">
        <p14:creationId xmlns:p14="http://schemas.microsoft.com/office/powerpoint/2010/main" val="104701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E15B-0F18-6199-F829-6011D6CD9D0A}"/>
              </a:ext>
            </a:extLst>
          </p:cNvPr>
          <p:cNvSpPr>
            <a:spLocks noGrp="1"/>
          </p:cNvSpPr>
          <p:nvPr>
            <p:ph type="title"/>
          </p:nvPr>
        </p:nvSpPr>
        <p:spPr/>
        <p:txBody>
          <a:bodyPr/>
          <a:lstStyle/>
          <a:p>
            <a:r>
              <a:rPr lang="en-GB" dirty="0"/>
              <a:t>Strategies for speech:</a:t>
            </a:r>
          </a:p>
        </p:txBody>
      </p:sp>
      <p:sp>
        <p:nvSpPr>
          <p:cNvPr id="3" name="Content Placeholder 2">
            <a:extLst>
              <a:ext uri="{FF2B5EF4-FFF2-40B4-BE49-F238E27FC236}">
                <a16:creationId xmlns:a16="http://schemas.microsoft.com/office/drawing/2014/main" id="{06E564B1-879B-C780-1002-3A8EA3AAD17A}"/>
              </a:ext>
            </a:extLst>
          </p:cNvPr>
          <p:cNvSpPr>
            <a:spLocks noGrp="1"/>
          </p:cNvSpPr>
          <p:nvPr>
            <p:ph idx="1"/>
          </p:nvPr>
        </p:nvSpPr>
        <p:spPr/>
        <p:txBody>
          <a:bodyPr>
            <a:normAutofit lnSpcReduction="10000"/>
          </a:bodyPr>
          <a:lstStyle/>
          <a:p>
            <a:r>
              <a:rPr lang="en-GB" dirty="0"/>
              <a:t>Reduce background noise – turn of the TV and the radio to minimise distraction and help the child focus on speech</a:t>
            </a:r>
          </a:p>
          <a:p>
            <a:r>
              <a:rPr lang="en-GB" dirty="0"/>
              <a:t>Positioning – sit opposite them, let them see your face and mouth and body language</a:t>
            </a:r>
          </a:p>
          <a:p>
            <a:r>
              <a:rPr lang="en-GB" dirty="0"/>
              <a:t>Pacing – speak more slowly and calmly allowing the child time to process what you are saying</a:t>
            </a:r>
          </a:p>
          <a:p>
            <a:r>
              <a:rPr lang="en-GB" dirty="0"/>
              <a:t>Simplify – use simple language and short sentences, don’t overwhelm</a:t>
            </a:r>
          </a:p>
          <a:p>
            <a:r>
              <a:rPr lang="en-GB" dirty="0"/>
              <a:t>Model the correct pronunciation DON’T CORRECT! – repeat back what they have said, e.g., if the child says ‘tat’ you reply, ‘Yes, that is a nice cat’</a:t>
            </a:r>
          </a:p>
        </p:txBody>
      </p:sp>
    </p:spTree>
    <p:extLst>
      <p:ext uri="{BB962C8B-B14F-4D97-AF65-F5344CB8AC3E}">
        <p14:creationId xmlns:p14="http://schemas.microsoft.com/office/powerpoint/2010/main" val="122486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2E64A-1647-43D0-B382-4A0910BB02A2}"/>
              </a:ext>
            </a:extLst>
          </p:cNvPr>
          <p:cNvSpPr>
            <a:spLocks noGrp="1"/>
          </p:cNvSpPr>
          <p:nvPr>
            <p:ph type="title"/>
          </p:nvPr>
        </p:nvSpPr>
        <p:spPr/>
        <p:txBody>
          <a:bodyPr/>
          <a:lstStyle/>
          <a:p>
            <a:r>
              <a:rPr lang="en-GB" dirty="0"/>
              <a:t>Fun activities:  </a:t>
            </a:r>
          </a:p>
        </p:txBody>
      </p:sp>
      <p:sp>
        <p:nvSpPr>
          <p:cNvPr id="5" name="Content Placeholder 4">
            <a:extLst>
              <a:ext uri="{FF2B5EF4-FFF2-40B4-BE49-F238E27FC236}">
                <a16:creationId xmlns:a16="http://schemas.microsoft.com/office/drawing/2014/main" id="{B9DABCE1-05B9-4A3A-8DCB-1E5D3780B9A7}"/>
              </a:ext>
            </a:extLst>
          </p:cNvPr>
          <p:cNvSpPr>
            <a:spLocks noGrp="1"/>
          </p:cNvSpPr>
          <p:nvPr>
            <p:ph idx="1"/>
          </p:nvPr>
        </p:nvSpPr>
        <p:spPr>
          <a:xfrm>
            <a:off x="527382" y="1224643"/>
            <a:ext cx="11314527" cy="4508615"/>
          </a:xfrm>
        </p:spPr>
        <p:txBody>
          <a:bodyPr>
            <a:normAutofit fontScale="92500" lnSpcReduction="10000"/>
          </a:bodyPr>
          <a:lstStyle/>
          <a:p>
            <a:r>
              <a:rPr lang="en-GB" dirty="0"/>
              <a:t>Sharing books, </a:t>
            </a:r>
            <a:r>
              <a:rPr lang="en-GB" u="sng" dirty="0"/>
              <a:t>talk about the pictures</a:t>
            </a:r>
          </a:p>
          <a:p>
            <a:r>
              <a:rPr lang="en-GB" u="sng" dirty="0"/>
              <a:t>Singing songs</a:t>
            </a:r>
            <a:r>
              <a:rPr lang="en-GB" dirty="0"/>
              <a:t>, - helps with rhyme, rhythms, vocabulary e.g. heads shoulders knees &amp; toes, here we go round the mulberry brush, row </a:t>
            </a:r>
            <a:r>
              <a:rPr lang="en-GB" dirty="0" err="1"/>
              <a:t>row</a:t>
            </a:r>
            <a:r>
              <a:rPr lang="en-GB" dirty="0"/>
              <a:t> </a:t>
            </a:r>
            <a:r>
              <a:rPr lang="en-GB" dirty="0" err="1"/>
              <a:t>row</a:t>
            </a:r>
            <a:r>
              <a:rPr lang="en-GB" dirty="0"/>
              <a:t> the boat.</a:t>
            </a:r>
          </a:p>
          <a:p>
            <a:endParaRPr lang="en-GB" dirty="0"/>
          </a:p>
          <a:p>
            <a:r>
              <a:rPr lang="en-GB" dirty="0"/>
              <a:t>eye spy –</a:t>
            </a:r>
          </a:p>
          <a:p>
            <a:r>
              <a:rPr lang="en-GB" dirty="0"/>
              <a:t>Simon says </a:t>
            </a:r>
          </a:p>
          <a:p>
            <a:r>
              <a:rPr lang="en-GB" dirty="0"/>
              <a:t>category naming e.g. animals, food etc, </a:t>
            </a:r>
          </a:p>
          <a:p>
            <a:r>
              <a:rPr lang="en-GB" dirty="0"/>
              <a:t>What am I?</a:t>
            </a:r>
          </a:p>
          <a:p>
            <a:r>
              <a:rPr lang="en-GB" dirty="0"/>
              <a:t>ABCD - I went to the shop and bought a… apple, banana, cat etc..</a:t>
            </a:r>
          </a:p>
          <a:p>
            <a:r>
              <a:rPr lang="en-GB" dirty="0"/>
              <a:t>Physical turn taking games e.g. roll the ball, kick the ball etc</a:t>
            </a:r>
          </a:p>
          <a:p>
            <a:endParaRPr lang="en-GB" dirty="0"/>
          </a:p>
        </p:txBody>
      </p:sp>
      <p:sp>
        <p:nvSpPr>
          <p:cNvPr id="2" name="Title 3">
            <a:extLst>
              <a:ext uri="{FF2B5EF4-FFF2-40B4-BE49-F238E27FC236}">
                <a16:creationId xmlns:a16="http://schemas.microsoft.com/office/drawing/2014/main" id="{4EB5C0A4-51AD-FA85-AC58-38C20D21E50C}"/>
              </a:ext>
            </a:extLst>
          </p:cNvPr>
          <p:cNvSpPr txBox="1">
            <a:spLocks/>
          </p:cNvSpPr>
          <p:nvPr/>
        </p:nvSpPr>
        <p:spPr>
          <a:xfrm>
            <a:off x="527382" y="2489955"/>
            <a:ext cx="11329257" cy="792088"/>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Fun games:  </a:t>
            </a:r>
          </a:p>
        </p:txBody>
      </p:sp>
    </p:spTree>
    <p:extLst>
      <p:ext uri="{BB962C8B-B14F-4D97-AF65-F5344CB8AC3E}">
        <p14:creationId xmlns:p14="http://schemas.microsoft.com/office/powerpoint/2010/main" val="17314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0343F-28CA-4553-9E41-E5F699457CF7}"/>
              </a:ext>
            </a:extLst>
          </p:cNvPr>
          <p:cNvSpPr>
            <a:spLocks noGrp="1"/>
          </p:cNvSpPr>
          <p:nvPr>
            <p:ph type="title"/>
          </p:nvPr>
        </p:nvSpPr>
        <p:spPr/>
        <p:txBody>
          <a:bodyPr/>
          <a:lstStyle/>
          <a:p>
            <a:r>
              <a:rPr lang="en-GB" dirty="0"/>
              <a:t>Top tips: </a:t>
            </a:r>
          </a:p>
        </p:txBody>
      </p:sp>
      <p:pic>
        <p:nvPicPr>
          <p:cNvPr id="3" name="Picture 2" descr="A close-up of a chart&#10;&#10;AI-generated content may be incorrect.">
            <a:extLst>
              <a:ext uri="{FF2B5EF4-FFF2-40B4-BE49-F238E27FC236}">
                <a16:creationId xmlns:a16="http://schemas.microsoft.com/office/drawing/2014/main" id="{0A62B40B-9768-8C84-4DC1-C1FF4AC1CDDA}"/>
              </a:ext>
            </a:extLst>
          </p:cNvPr>
          <p:cNvPicPr>
            <a:picLocks noChangeAspect="1"/>
          </p:cNvPicPr>
          <p:nvPr/>
        </p:nvPicPr>
        <p:blipFill>
          <a:blip r:embed="rId2"/>
          <a:stretch>
            <a:fillRect/>
          </a:stretch>
        </p:blipFill>
        <p:spPr>
          <a:xfrm>
            <a:off x="2587558" y="0"/>
            <a:ext cx="7451387" cy="6867917"/>
          </a:xfrm>
          <a:prstGeom prst="rect">
            <a:avLst/>
          </a:prstGeom>
        </p:spPr>
      </p:pic>
    </p:spTree>
    <p:extLst>
      <p:ext uri="{BB962C8B-B14F-4D97-AF65-F5344CB8AC3E}">
        <p14:creationId xmlns:p14="http://schemas.microsoft.com/office/powerpoint/2010/main" val="214615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1B74-C67B-7B59-460E-14342321A4E6}"/>
              </a:ext>
            </a:extLst>
          </p:cNvPr>
          <p:cNvSpPr>
            <a:spLocks noGrp="1"/>
          </p:cNvSpPr>
          <p:nvPr>
            <p:ph type="title"/>
          </p:nvPr>
        </p:nvSpPr>
        <p:spPr>
          <a:xfrm>
            <a:off x="631371" y="1230087"/>
            <a:ext cx="11129262" cy="4593770"/>
          </a:xfrm>
        </p:spPr>
        <p:txBody>
          <a:bodyPr>
            <a:normAutofit fontScale="90000"/>
          </a:bodyPr>
          <a:lstStyle/>
          <a:p>
            <a:pPr lvl="0"/>
            <a:r>
              <a:rPr lang="en-GB" dirty="0"/>
              <a:t>Useful websites:</a:t>
            </a:r>
            <a:br>
              <a:rPr lang="en-GB" dirty="0"/>
            </a:br>
            <a:br>
              <a:rPr lang="en-GB" dirty="0"/>
            </a:br>
            <a:br>
              <a:rPr lang="en-GB" dirty="0"/>
            </a:br>
            <a:r>
              <a:rPr lang="en-GB" dirty="0"/>
              <a:t> - </a:t>
            </a:r>
            <a:r>
              <a:rPr lang="en-GB" sz="4000" dirty="0">
                <a:solidFill>
                  <a:schemeClr val="tx2"/>
                </a:solidFill>
              </a:rPr>
              <a:t>BBC Tiny Happy People</a:t>
            </a:r>
            <a:br>
              <a:rPr lang="en-GB" sz="4000" dirty="0">
                <a:solidFill>
                  <a:schemeClr val="tx2"/>
                </a:solidFill>
              </a:rPr>
            </a:br>
            <a:r>
              <a:rPr lang="en-GB" sz="4000" dirty="0">
                <a:solidFill>
                  <a:schemeClr val="tx2"/>
                </a:solidFill>
              </a:rPr>
              <a:t> - Speech Link Parent Portal</a:t>
            </a:r>
            <a:br>
              <a:rPr lang="en-GB" sz="4000" dirty="0">
                <a:solidFill>
                  <a:schemeClr val="tx2"/>
                </a:solidFill>
              </a:rPr>
            </a:br>
            <a:r>
              <a:rPr lang="en-GB" sz="4000" dirty="0">
                <a:solidFill>
                  <a:schemeClr val="tx2"/>
                </a:solidFill>
              </a:rPr>
              <a:t> - Speech and Language UK</a:t>
            </a:r>
            <a:br>
              <a:rPr lang="en-GB" sz="4000" dirty="0">
                <a:solidFill>
                  <a:schemeClr val="tx2"/>
                </a:solidFill>
              </a:rPr>
            </a:br>
            <a:r>
              <a:rPr lang="en-GB" sz="4000" dirty="0">
                <a:solidFill>
                  <a:schemeClr val="tx2"/>
                </a:solidFill>
              </a:rPr>
              <a:t> - The National Literacy Trust - Words for Life</a:t>
            </a:r>
            <a:br>
              <a:rPr lang="en-GB" sz="4000" dirty="0">
                <a:solidFill>
                  <a:schemeClr val="tx2"/>
                </a:solidFill>
              </a:rPr>
            </a:br>
            <a:r>
              <a:rPr lang="en-GB" sz="4000" dirty="0">
                <a:solidFill>
                  <a:schemeClr val="tx2"/>
                </a:solidFill>
              </a:rPr>
              <a:t>- The Pod – KCHFT (ignore referral information)</a:t>
            </a:r>
            <a:br>
              <a:rPr lang="en-GB" sz="4000" dirty="0">
                <a:solidFill>
                  <a:schemeClr val="tx2"/>
                </a:solidFill>
              </a:rPr>
            </a:br>
            <a:br>
              <a:rPr lang="en-GB" sz="4000" dirty="0">
                <a:solidFill>
                  <a:schemeClr val="tx2"/>
                </a:solidFill>
              </a:rPr>
            </a:br>
            <a:br>
              <a:rPr lang="en-GB" dirty="0"/>
            </a:br>
            <a:br>
              <a:rPr lang="en-GB" dirty="0"/>
            </a:br>
            <a:endParaRPr lang="en-GB" dirty="0"/>
          </a:p>
        </p:txBody>
      </p:sp>
    </p:spTree>
    <p:extLst>
      <p:ext uri="{BB962C8B-B14F-4D97-AF65-F5344CB8AC3E}">
        <p14:creationId xmlns:p14="http://schemas.microsoft.com/office/powerpoint/2010/main" val="300438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people with text&#10;&#10;AI-generated content may be incorrect.">
            <a:extLst>
              <a:ext uri="{FF2B5EF4-FFF2-40B4-BE49-F238E27FC236}">
                <a16:creationId xmlns:a16="http://schemas.microsoft.com/office/drawing/2014/main" id="{87AA52F0-CB03-CC21-763E-F6D1881A3B52}"/>
              </a:ext>
            </a:extLst>
          </p:cNvPr>
          <p:cNvPicPr>
            <a:picLocks noChangeAspect="1"/>
          </p:cNvPicPr>
          <p:nvPr/>
        </p:nvPicPr>
        <p:blipFill>
          <a:blip r:embed="rId2"/>
          <a:stretch>
            <a:fillRect/>
          </a:stretch>
        </p:blipFill>
        <p:spPr>
          <a:xfrm>
            <a:off x="7492893" y="4692600"/>
            <a:ext cx="4140413" cy="1943200"/>
          </a:xfrm>
          <a:prstGeom prst="rect">
            <a:avLst/>
          </a:prstGeom>
        </p:spPr>
      </p:pic>
      <p:pic>
        <p:nvPicPr>
          <p:cNvPr id="4" name="Picture 3">
            <a:extLst>
              <a:ext uri="{FF2B5EF4-FFF2-40B4-BE49-F238E27FC236}">
                <a16:creationId xmlns:a16="http://schemas.microsoft.com/office/drawing/2014/main" id="{BE369E24-C9B6-769D-D069-050506EDD362}"/>
              </a:ext>
            </a:extLst>
          </p:cNvPr>
          <p:cNvPicPr>
            <a:picLocks noChangeAspect="1"/>
          </p:cNvPicPr>
          <p:nvPr/>
        </p:nvPicPr>
        <p:blipFill>
          <a:blip r:embed="rId3"/>
          <a:stretch>
            <a:fillRect/>
          </a:stretch>
        </p:blipFill>
        <p:spPr>
          <a:xfrm>
            <a:off x="1484585" y="2126268"/>
            <a:ext cx="2599800" cy="2605464"/>
          </a:xfrm>
          <a:prstGeom prst="rect">
            <a:avLst/>
          </a:prstGeom>
        </p:spPr>
      </p:pic>
      <p:pic>
        <p:nvPicPr>
          <p:cNvPr id="5" name="Picture 4">
            <a:extLst>
              <a:ext uri="{FF2B5EF4-FFF2-40B4-BE49-F238E27FC236}">
                <a16:creationId xmlns:a16="http://schemas.microsoft.com/office/drawing/2014/main" id="{6B23A7A0-D5F7-A515-552B-E281DFC79ADD}"/>
              </a:ext>
            </a:extLst>
          </p:cNvPr>
          <p:cNvPicPr>
            <a:picLocks noChangeAspect="1"/>
          </p:cNvPicPr>
          <p:nvPr/>
        </p:nvPicPr>
        <p:blipFill>
          <a:blip r:embed="rId4"/>
          <a:stretch>
            <a:fillRect/>
          </a:stretch>
        </p:blipFill>
        <p:spPr>
          <a:xfrm>
            <a:off x="1844549" y="2636059"/>
            <a:ext cx="1879872" cy="1825269"/>
          </a:xfrm>
          <a:prstGeom prst="rect">
            <a:avLst/>
          </a:prstGeom>
        </p:spPr>
      </p:pic>
      <p:pic>
        <p:nvPicPr>
          <p:cNvPr id="6" name="Graphic 5" descr="Internet with solid fill">
            <a:extLst>
              <a:ext uri="{FF2B5EF4-FFF2-40B4-BE49-F238E27FC236}">
                <a16:creationId xmlns:a16="http://schemas.microsoft.com/office/drawing/2014/main" id="{89CDF5FD-DD27-6B44-C782-9AF40BA944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2893" y="2365829"/>
            <a:ext cx="914400" cy="914400"/>
          </a:xfrm>
          <a:prstGeom prst="rect">
            <a:avLst/>
          </a:prstGeom>
        </p:spPr>
      </p:pic>
      <p:pic>
        <p:nvPicPr>
          <p:cNvPr id="7" name="Picture 6">
            <a:extLst>
              <a:ext uri="{FF2B5EF4-FFF2-40B4-BE49-F238E27FC236}">
                <a16:creationId xmlns:a16="http://schemas.microsoft.com/office/drawing/2014/main" id="{36CB8292-4747-69A6-0FB6-838DEAC1D441}"/>
              </a:ext>
            </a:extLst>
          </p:cNvPr>
          <p:cNvPicPr>
            <a:picLocks noChangeAspect="1"/>
          </p:cNvPicPr>
          <p:nvPr/>
        </p:nvPicPr>
        <p:blipFill>
          <a:blip r:embed="rId7"/>
          <a:stretch>
            <a:fillRect/>
          </a:stretch>
        </p:blipFill>
        <p:spPr>
          <a:xfrm>
            <a:off x="5275371" y="3463496"/>
            <a:ext cx="5664491" cy="958899"/>
          </a:xfrm>
          <a:prstGeom prst="rect">
            <a:avLst/>
          </a:prstGeom>
        </p:spPr>
      </p:pic>
      <p:sp>
        <p:nvSpPr>
          <p:cNvPr id="8" name="TextBox 7">
            <a:extLst>
              <a:ext uri="{FF2B5EF4-FFF2-40B4-BE49-F238E27FC236}">
                <a16:creationId xmlns:a16="http://schemas.microsoft.com/office/drawing/2014/main" id="{8486A417-C3E8-E4D5-1A25-99495588F5A3}"/>
              </a:ext>
            </a:extLst>
          </p:cNvPr>
          <p:cNvSpPr txBox="1"/>
          <p:nvPr/>
        </p:nvSpPr>
        <p:spPr>
          <a:xfrm>
            <a:off x="6096000" y="3463496"/>
            <a:ext cx="37792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https://www.kentcht.nhs.uk/service/childrens-therapies-2/</a:t>
            </a:r>
          </a:p>
        </p:txBody>
      </p:sp>
      <p:sp>
        <p:nvSpPr>
          <p:cNvPr id="9" name="Rectangle 2">
            <a:extLst>
              <a:ext uri="{FF2B5EF4-FFF2-40B4-BE49-F238E27FC236}">
                <a16:creationId xmlns:a16="http://schemas.microsoft.com/office/drawing/2014/main" id="{C578E5CC-AA6F-DBA6-070A-E6CB486852FF}"/>
              </a:ext>
            </a:extLst>
          </p:cNvPr>
          <p:cNvSpPr txBox="1">
            <a:spLocks noChangeArrowheads="1"/>
          </p:cNvSpPr>
          <p:nvPr/>
        </p:nvSpPr>
        <p:spPr>
          <a:xfrm>
            <a:off x="2129472" y="-163361"/>
            <a:ext cx="8534400" cy="2273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kumimoji="0" lang="en-GB" altLang="en-US" sz="4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lang="en-GB" altLang="en-US" sz="4000" b="1" kern="0" dirty="0">
                <a:solidFill>
                  <a:prstClr val="black"/>
                </a:solidFill>
                <a:latin typeface="Arial" panose="020B0604020202020204" pitchFamily="34" charset="0"/>
                <a:ea typeface="Calibri" panose="020F0502020204030204" pitchFamily="34" charset="0"/>
                <a:cs typeface="Arial" panose="020B0604020202020204" pitchFamily="34" charset="0"/>
              </a:rPr>
              <a:t>Children’s Therapies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altLang="en-US" sz="40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 Pod</a:t>
            </a:r>
          </a:p>
        </p:txBody>
      </p:sp>
    </p:spTree>
    <p:extLst>
      <p:ext uri="{BB962C8B-B14F-4D97-AF65-F5344CB8AC3E}">
        <p14:creationId xmlns:p14="http://schemas.microsoft.com/office/powerpoint/2010/main" val="282499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CA518AAC-DECD-4368-A6A3-6F82374AD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44" y="139049"/>
            <a:ext cx="9086169" cy="59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2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B72FA-4FC7-3534-3E3C-64E386E200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C5AD01-FCEA-CCC5-905C-5C472F2B93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358" y="303289"/>
            <a:ext cx="7032850" cy="6251422"/>
          </a:xfrm>
          <a:prstGeom prst="rect">
            <a:avLst/>
          </a:prstGeom>
          <a:noFill/>
          <a:ln>
            <a:noFill/>
          </a:ln>
        </p:spPr>
      </p:pic>
      <p:pic>
        <p:nvPicPr>
          <p:cNvPr id="6" name="Picture 5">
            <a:extLst>
              <a:ext uri="{FF2B5EF4-FFF2-40B4-BE49-F238E27FC236}">
                <a16:creationId xmlns:a16="http://schemas.microsoft.com/office/drawing/2014/main" id="{5FDEBBF6-00F1-F148-C331-0CD1D525099D}"/>
              </a:ext>
            </a:extLst>
          </p:cNvPr>
          <p:cNvPicPr>
            <a:picLocks noChangeAspect="1"/>
          </p:cNvPicPr>
          <p:nvPr/>
        </p:nvPicPr>
        <p:blipFill>
          <a:blip r:embed="rId4"/>
          <a:stretch>
            <a:fillRect/>
          </a:stretch>
        </p:blipFill>
        <p:spPr>
          <a:xfrm>
            <a:off x="211232" y="6119420"/>
            <a:ext cx="1599988" cy="435291"/>
          </a:xfrm>
          <a:prstGeom prst="rect">
            <a:avLst/>
          </a:prstGeom>
        </p:spPr>
      </p:pic>
    </p:spTree>
    <p:extLst>
      <p:ext uri="{BB962C8B-B14F-4D97-AF65-F5344CB8AC3E}">
        <p14:creationId xmlns:p14="http://schemas.microsoft.com/office/powerpoint/2010/main" val="24799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FC9105-3905-A542-6C39-0D2EF7EF5F41}"/>
              </a:ext>
            </a:extLst>
          </p:cNvPr>
          <p:cNvSpPr txBox="1">
            <a:spLocks/>
          </p:cNvSpPr>
          <p:nvPr/>
        </p:nvSpPr>
        <p:spPr>
          <a:xfrm>
            <a:off x="527381" y="284005"/>
            <a:ext cx="10244697" cy="864096"/>
          </a:xfrm>
          <a:prstGeom prst="rect">
            <a:avLst/>
          </a:prstGeom>
        </p:spPr>
        <p:txBody>
          <a:bodyPr vert="horz" lIns="91440" tIns="45720" rIns="91440" bIns="45720" rtlCol="0" anchor="ctr">
            <a:normAutofit fontScale="90000"/>
          </a:bodyPr>
          <a:lstStyle>
            <a:lvl1pPr algn="l" defTabSz="1219170" rtl="0" eaLnBrk="1" latinLnBrk="0" hangingPunct="1">
              <a:spcBef>
                <a:spcPct val="0"/>
              </a:spcBef>
              <a:buNone/>
              <a:defRPr sz="3200" b="1"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Speech, Language and Communication Needs (SLCN)</a:t>
            </a:r>
          </a:p>
        </p:txBody>
      </p:sp>
      <p:graphicFrame>
        <p:nvGraphicFramePr>
          <p:cNvPr id="9" name="Table 8">
            <a:extLst>
              <a:ext uri="{FF2B5EF4-FFF2-40B4-BE49-F238E27FC236}">
                <a16:creationId xmlns:a16="http://schemas.microsoft.com/office/drawing/2014/main" id="{226AAD19-6367-CB49-0E53-E89015A91424}"/>
              </a:ext>
            </a:extLst>
          </p:cNvPr>
          <p:cNvGraphicFramePr>
            <a:graphicFrameLocks noGrp="1"/>
          </p:cNvGraphicFramePr>
          <p:nvPr/>
        </p:nvGraphicFramePr>
        <p:xfrm>
          <a:off x="572208" y="1332983"/>
          <a:ext cx="11047584" cy="4893500"/>
        </p:xfrm>
        <a:graphic>
          <a:graphicData uri="http://schemas.openxmlformats.org/drawingml/2006/table">
            <a:tbl>
              <a:tblPr firstRow="1" bandRow="1">
                <a:tableStyleId>{F5AB1C69-6EDB-4FF4-983F-18BD219EF322}</a:tableStyleId>
              </a:tblPr>
              <a:tblGrid>
                <a:gridCol w="3682528">
                  <a:extLst>
                    <a:ext uri="{9D8B030D-6E8A-4147-A177-3AD203B41FA5}">
                      <a16:colId xmlns:a16="http://schemas.microsoft.com/office/drawing/2014/main" val="2484555431"/>
                    </a:ext>
                  </a:extLst>
                </a:gridCol>
                <a:gridCol w="3682528">
                  <a:extLst>
                    <a:ext uri="{9D8B030D-6E8A-4147-A177-3AD203B41FA5}">
                      <a16:colId xmlns:a16="http://schemas.microsoft.com/office/drawing/2014/main" val="1219645320"/>
                    </a:ext>
                  </a:extLst>
                </a:gridCol>
                <a:gridCol w="3682528">
                  <a:extLst>
                    <a:ext uri="{9D8B030D-6E8A-4147-A177-3AD203B41FA5}">
                      <a16:colId xmlns:a16="http://schemas.microsoft.com/office/drawing/2014/main" val="2258274501"/>
                    </a:ext>
                  </a:extLst>
                </a:gridCol>
              </a:tblGrid>
              <a:tr h="1144460">
                <a:tc>
                  <a:txBody>
                    <a:bodyPr/>
                    <a:lstStyle/>
                    <a:p>
                      <a:r>
                        <a:rPr lang="en-GB" dirty="0">
                          <a:solidFill>
                            <a:schemeClr val="tx1"/>
                          </a:solidFill>
                        </a:rPr>
                        <a:t>Speech </a:t>
                      </a:r>
                    </a:p>
                  </a:txBody>
                  <a:tcPr/>
                </a:tc>
                <a:tc>
                  <a:txBody>
                    <a:bodyPr/>
                    <a:lstStyle/>
                    <a:p>
                      <a:r>
                        <a:rPr lang="en-GB" dirty="0">
                          <a:solidFill>
                            <a:schemeClr val="tx1"/>
                          </a:solidFill>
                        </a:rPr>
                        <a:t>Language </a:t>
                      </a:r>
                    </a:p>
                  </a:txBody>
                  <a:tcPr/>
                </a:tc>
                <a:tc>
                  <a:txBody>
                    <a:bodyPr/>
                    <a:lstStyle/>
                    <a:p>
                      <a:r>
                        <a:rPr lang="en-GB" dirty="0">
                          <a:solidFill>
                            <a:schemeClr val="tx1"/>
                          </a:solidFill>
                        </a:rPr>
                        <a:t>Communication </a:t>
                      </a:r>
                    </a:p>
                  </a:txBody>
                  <a:tcPr/>
                </a:tc>
                <a:extLst>
                  <a:ext uri="{0D108BD9-81ED-4DB2-BD59-A6C34878D82A}">
                    <a16:rowId xmlns:a16="http://schemas.microsoft.com/office/drawing/2014/main" val="1761233769"/>
                  </a:ext>
                </a:extLst>
              </a:tr>
              <a:tr h="3580458">
                <a:tc>
                  <a:txBody>
                    <a:bodyPr/>
                    <a:lstStyle/>
                    <a:p>
                      <a:pPr marL="342900" indent="-342900">
                        <a:buFont typeface="Arial" panose="020B0604020202020204" pitchFamily="34" charset="0"/>
                        <a:buChar char="•"/>
                      </a:pPr>
                      <a:r>
                        <a:rPr lang="en-GB" sz="2000" b="1" dirty="0"/>
                        <a:t>Saying sounds </a:t>
                      </a:r>
                      <a:r>
                        <a:rPr lang="en-GB" sz="2000" dirty="0"/>
                        <a:t>accurately and in the right places in words</a:t>
                      </a:r>
                    </a:p>
                    <a:p>
                      <a:pPr marL="342900" indent="-342900">
                        <a:buFont typeface="Arial" panose="020B0604020202020204" pitchFamily="34" charset="0"/>
                        <a:buChar char="•"/>
                      </a:pPr>
                      <a:r>
                        <a:rPr lang="en-GB" sz="2000" b="1" dirty="0"/>
                        <a:t>Stammering</a:t>
                      </a:r>
                      <a:r>
                        <a:rPr lang="en-GB" sz="2000" dirty="0"/>
                        <a:t>. Hesitating, or prolonging or repeating words or sounds</a:t>
                      </a:r>
                    </a:p>
                    <a:p>
                      <a:pPr marL="342900" indent="-342900">
                        <a:buFont typeface="Arial" panose="020B0604020202020204" pitchFamily="34" charset="0"/>
                        <a:buChar char="•"/>
                      </a:pPr>
                      <a:r>
                        <a:rPr lang="en-GB" sz="2000" dirty="0"/>
                        <a:t>Speaking with expression with a </a:t>
                      </a:r>
                      <a:r>
                        <a:rPr lang="en-GB" sz="2000" b="1" dirty="0"/>
                        <a:t>clear voice</a:t>
                      </a:r>
                      <a:r>
                        <a:rPr lang="en-GB" sz="2000" dirty="0"/>
                        <a:t>, using pitch, volume and intonation to support meaning</a:t>
                      </a:r>
                    </a:p>
                    <a:p>
                      <a:pPr marL="342900" indent="-342900">
                        <a:buFont typeface="Arial" panose="020B0604020202020204" pitchFamily="34" charset="0"/>
                        <a:buChar char="•"/>
                      </a:pPr>
                      <a:endParaRPr lang="en-GB" sz="2000" dirty="0"/>
                    </a:p>
                  </a:txBody>
                  <a:tcPr/>
                </a:tc>
                <a:tc>
                  <a:txBody>
                    <a:bodyPr/>
                    <a:lstStyle/>
                    <a:p>
                      <a:pPr marL="342900" indent="-342900">
                        <a:buFont typeface="Arial" panose="020B0604020202020204" pitchFamily="34" charset="0"/>
                        <a:buChar char="•"/>
                      </a:pPr>
                      <a:r>
                        <a:rPr lang="en-GB" sz="2000" dirty="0"/>
                        <a:t>Learning and using new </a:t>
                      </a:r>
                      <a:r>
                        <a:rPr lang="en-GB" sz="2000" b="1" dirty="0"/>
                        <a:t>vocabulary</a:t>
                      </a:r>
                      <a:endParaRPr lang="en-GB" sz="2000" dirty="0"/>
                    </a:p>
                    <a:p>
                      <a:pPr marL="342900" indent="-342900">
                        <a:buFont typeface="Arial" panose="020B0604020202020204" pitchFamily="34" charset="0"/>
                        <a:buChar char="•"/>
                      </a:pPr>
                      <a:r>
                        <a:rPr lang="en-GB" sz="2000" dirty="0"/>
                        <a:t>Using words to </a:t>
                      </a:r>
                      <a:r>
                        <a:rPr lang="en-GB" sz="2000" b="1" dirty="0"/>
                        <a:t>build up sentences</a:t>
                      </a:r>
                      <a:r>
                        <a:rPr lang="en-GB" sz="2000" dirty="0"/>
                        <a:t>, sentences to build up conversations and longer stretches of spoken language</a:t>
                      </a:r>
                    </a:p>
                    <a:p>
                      <a:pPr marL="342900" indent="-342900">
                        <a:buFont typeface="Arial" panose="020B0604020202020204" pitchFamily="34" charset="0"/>
                        <a:buChar char="•"/>
                      </a:pPr>
                      <a:r>
                        <a:rPr lang="en-GB" sz="2000" dirty="0"/>
                        <a:t>Putting </a:t>
                      </a:r>
                      <a:r>
                        <a:rPr lang="en-GB" sz="2000" b="1" dirty="0"/>
                        <a:t>information in the right order</a:t>
                      </a:r>
                      <a:r>
                        <a:rPr lang="en-GB" sz="2000" dirty="0"/>
                        <a:t> to make sense</a:t>
                      </a:r>
                    </a:p>
                    <a:p>
                      <a:pPr marL="342900" indent="-342900">
                        <a:buFont typeface="Arial" panose="020B0604020202020204" pitchFamily="34" charset="0"/>
                        <a:buChar char="•"/>
                      </a:pPr>
                      <a:r>
                        <a:rPr lang="en-GB" sz="2000" b="1" dirty="0"/>
                        <a:t>Understanding</a:t>
                      </a:r>
                      <a:r>
                        <a:rPr lang="en-GB" sz="2000" dirty="0"/>
                        <a:t> and making sense of what people say</a:t>
                      </a:r>
                    </a:p>
                    <a:p>
                      <a:pPr marL="342900" indent="-342900">
                        <a:buFont typeface="Arial" panose="020B0604020202020204" pitchFamily="34" charset="0"/>
                        <a:buChar char="•"/>
                      </a:pPr>
                      <a:endParaRPr lang="en-GB" sz="2000" dirty="0"/>
                    </a:p>
                  </a:txBody>
                  <a:tcPr/>
                </a:tc>
                <a:tc>
                  <a:txBody>
                    <a:bodyPr/>
                    <a:lstStyle/>
                    <a:p>
                      <a:pPr marL="342900" indent="-342900">
                        <a:buFont typeface="Arial" panose="020B0604020202020204" pitchFamily="34" charset="0"/>
                        <a:buChar char="•"/>
                      </a:pPr>
                      <a:r>
                        <a:rPr lang="en-GB" sz="2000" dirty="0"/>
                        <a:t>Language used to represent </a:t>
                      </a:r>
                      <a:r>
                        <a:rPr lang="en-GB" sz="2000" b="1" dirty="0"/>
                        <a:t>concepts</a:t>
                      </a:r>
                      <a:r>
                        <a:rPr lang="en-GB" sz="2000" dirty="0"/>
                        <a:t> and </a:t>
                      </a:r>
                      <a:r>
                        <a:rPr lang="en-GB" sz="2000" b="1" dirty="0"/>
                        <a:t>thoughts</a:t>
                      </a:r>
                      <a:r>
                        <a:rPr lang="en-GB" sz="2000" dirty="0"/>
                        <a:t> </a:t>
                      </a:r>
                    </a:p>
                    <a:p>
                      <a:pPr marL="342900" indent="-342900">
                        <a:buFont typeface="Arial" panose="020B0604020202020204" pitchFamily="34" charset="0"/>
                        <a:buChar char="•"/>
                      </a:pPr>
                      <a:r>
                        <a:rPr lang="en-GB" sz="2000" b="1" dirty="0"/>
                        <a:t>Using language in different ways</a:t>
                      </a:r>
                      <a:r>
                        <a:rPr lang="en-GB" sz="2000" dirty="0"/>
                        <a:t>: question, clarify, describe </a:t>
                      </a:r>
                    </a:p>
                    <a:p>
                      <a:pPr marL="342900" indent="-342900">
                        <a:buFont typeface="Arial" panose="020B0604020202020204" pitchFamily="34" charset="0"/>
                        <a:buChar char="•"/>
                      </a:pPr>
                      <a:r>
                        <a:rPr lang="en-GB" sz="2000" b="1" dirty="0"/>
                        <a:t>Non-verbal rules </a:t>
                      </a:r>
                      <a:r>
                        <a:rPr lang="en-GB" sz="2000" dirty="0"/>
                        <a:t>of communication: being able to listen to others, take turns and stick to a topic</a:t>
                      </a:r>
                    </a:p>
                    <a:p>
                      <a:pPr marL="342900" indent="-342900">
                        <a:buFont typeface="Arial" panose="020B0604020202020204" pitchFamily="34" charset="0"/>
                        <a:buChar char="•"/>
                      </a:pPr>
                      <a:r>
                        <a:rPr lang="en-GB" sz="2000" dirty="0"/>
                        <a:t>Being able to talk to people </a:t>
                      </a:r>
                      <a:r>
                        <a:rPr lang="en-GB" sz="2000" b="1" dirty="0"/>
                        <a:t>outside of our comfort zone</a:t>
                      </a:r>
                      <a:r>
                        <a:rPr lang="en-GB" sz="2000" dirty="0"/>
                        <a:t> </a:t>
                      </a:r>
                    </a:p>
                    <a:p>
                      <a:pPr marL="342900" indent="-342900">
                        <a:buFont typeface="Arial" panose="020B0604020202020204" pitchFamily="34" charset="0"/>
                        <a:buChar char="•"/>
                      </a:pPr>
                      <a:endParaRPr lang="en-GB" sz="2000" dirty="0"/>
                    </a:p>
                  </a:txBody>
                  <a:tcPr/>
                </a:tc>
                <a:extLst>
                  <a:ext uri="{0D108BD9-81ED-4DB2-BD59-A6C34878D82A}">
                    <a16:rowId xmlns:a16="http://schemas.microsoft.com/office/drawing/2014/main" val="2416279921"/>
                  </a:ext>
                </a:extLst>
              </a:tr>
            </a:tbl>
          </a:graphicData>
        </a:graphic>
      </p:graphicFrame>
      <p:pic>
        <p:nvPicPr>
          <p:cNvPr id="10" name="Graphic 9" descr="Sound Medium with solid fill">
            <a:extLst>
              <a:ext uri="{FF2B5EF4-FFF2-40B4-BE49-F238E27FC236}">
                <a16:creationId xmlns:a16="http://schemas.microsoft.com/office/drawing/2014/main" id="{B693BACF-45E9-A66A-3576-4F93F206F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6085" y="1243772"/>
            <a:ext cx="1172529" cy="1172529"/>
          </a:xfrm>
          <a:prstGeom prst="rect">
            <a:avLst/>
          </a:prstGeom>
        </p:spPr>
      </p:pic>
      <p:pic>
        <p:nvPicPr>
          <p:cNvPr id="11" name="Graphic 10" descr="Customer review with solid fill">
            <a:extLst>
              <a:ext uri="{FF2B5EF4-FFF2-40B4-BE49-F238E27FC236}">
                <a16:creationId xmlns:a16="http://schemas.microsoft.com/office/drawing/2014/main" id="{ECCDF21A-A983-3983-7760-4FB1AF58A3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1492" y="1332982"/>
            <a:ext cx="1172529" cy="1172529"/>
          </a:xfrm>
          <a:prstGeom prst="rect">
            <a:avLst/>
          </a:prstGeom>
        </p:spPr>
      </p:pic>
      <p:pic>
        <p:nvPicPr>
          <p:cNvPr id="12" name="Graphic 11" descr="Questions with solid fill">
            <a:extLst>
              <a:ext uri="{FF2B5EF4-FFF2-40B4-BE49-F238E27FC236}">
                <a16:creationId xmlns:a16="http://schemas.microsoft.com/office/drawing/2014/main" id="{DB8565B3-C475-5122-826E-019AA6FDE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89602" y="1332982"/>
            <a:ext cx="1172529" cy="1172529"/>
          </a:xfrm>
          <a:prstGeom prst="rect">
            <a:avLst/>
          </a:prstGeom>
        </p:spPr>
      </p:pic>
    </p:spTree>
    <p:extLst>
      <p:ext uri="{BB962C8B-B14F-4D97-AF65-F5344CB8AC3E}">
        <p14:creationId xmlns:p14="http://schemas.microsoft.com/office/powerpoint/2010/main" val="150641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4642BD-4A23-48B4-A840-234AAD14C5B3}"/>
              </a:ext>
            </a:extLst>
          </p:cNvPr>
          <p:cNvPicPr>
            <a:picLocks noGrp="1" noChangeAspect="1"/>
          </p:cNvPicPr>
          <p:nvPr>
            <p:ph idx="1"/>
          </p:nvPr>
        </p:nvPicPr>
        <p:blipFill>
          <a:blip r:embed="rId2"/>
          <a:stretch>
            <a:fillRect/>
          </a:stretch>
        </p:blipFill>
        <p:spPr>
          <a:xfrm>
            <a:off x="5207000" y="2314575"/>
            <a:ext cx="1838325" cy="3086100"/>
          </a:xfrm>
          <a:prstGeom prst="rect">
            <a:avLst/>
          </a:prstGeom>
        </p:spPr>
      </p:pic>
      <p:grpSp>
        <p:nvGrpSpPr>
          <p:cNvPr id="31" name="Group 30">
            <a:extLst>
              <a:ext uri="{FF2B5EF4-FFF2-40B4-BE49-F238E27FC236}">
                <a16:creationId xmlns:a16="http://schemas.microsoft.com/office/drawing/2014/main" id="{3C6FAA1F-5DAC-41A5-94D6-BF9826BC1C7E}"/>
              </a:ext>
            </a:extLst>
          </p:cNvPr>
          <p:cNvGrpSpPr/>
          <p:nvPr/>
        </p:nvGrpSpPr>
        <p:grpSpPr>
          <a:xfrm>
            <a:off x="1534822" y="2037488"/>
            <a:ext cx="9480039" cy="3586279"/>
            <a:chOff x="1534822" y="2037488"/>
            <a:chExt cx="9480039" cy="3586279"/>
          </a:xfrm>
        </p:grpSpPr>
        <p:cxnSp>
          <p:nvCxnSpPr>
            <p:cNvPr id="6" name="Straight Arrow Connector 5">
              <a:extLst>
                <a:ext uri="{FF2B5EF4-FFF2-40B4-BE49-F238E27FC236}">
                  <a16:creationId xmlns:a16="http://schemas.microsoft.com/office/drawing/2014/main" id="{01A6D672-016B-4360-9494-CA5CE5CD67A0}"/>
                </a:ext>
              </a:extLst>
            </p:cNvPr>
            <p:cNvCxnSpPr>
              <a:cxnSpLocks/>
            </p:cNvCxnSpPr>
            <p:nvPr/>
          </p:nvCxnSpPr>
          <p:spPr>
            <a:xfrm flipV="1">
              <a:off x="7239785" y="2450969"/>
              <a:ext cx="1046376" cy="3016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FEF13A-0528-4723-8F0B-70CB193E6AAD}"/>
                </a:ext>
              </a:extLst>
            </p:cNvPr>
            <p:cNvCxnSpPr>
              <a:cxnSpLocks/>
            </p:cNvCxnSpPr>
            <p:nvPr/>
          </p:nvCxnSpPr>
          <p:spPr>
            <a:xfrm>
              <a:off x="7296346" y="3466236"/>
              <a:ext cx="1223914" cy="1021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DB5DA4-DA51-4FAB-B36A-913E465AB3D7}"/>
                </a:ext>
              </a:extLst>
            </p:cNvPr>
            <p:cNvCxnSpPr>
              <a:cxnSpLocks/>
            </p:cNvCxnSpPr>
            <p:nvPr/>
          </p:nvCxnSpPr>
          <p:spPr>
            <a:xfrm>
              <a:off x="7187937" y="4278713"/>
              <a:ext cx="1150071" cy="617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CD4E9B7-B617-4734-A21D-AC5DE3C5FBEE}"/>
                </a:ext>
              </a:extLst>
            </p:cNvPr>
            <p:cNvSpPr txBox="1"/>
            <p:nvPr/>
          </p:nvSpPr>
          <p:spPr>
            <a:xfrm>
              <a:off x="1534822" y="2037488"/>
              <a:ext cx="22435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Child leads the play, brings their own ideas</a:t>
              </a:r>
            </a:p>
          </p:txBody>
        </p:sp>
        <p:sp>
          <p:nvSpPr>
            <p:cNvPr id="19" name="TextBox 18">
              <a:extLst>
                <a:ext uri="{FF2B5EF4-FFF2-40B4-BE49-F238E27FC236}">
                  <a16:creationId xmlns:a16="http://schemas.microsoft.com/office/drawing/2014/main" id="{41B6BEDD-A596-4439-9D40-4A31D4EC4F37}"/>
                </a:ext>
              </a:extLst>
            </p:cNvPr>
            <p:cNvSpPr txBox="1"/>
            <p:nvPr/>
          </p:nvSpPr>
          <p:spPr>
            <a:xfrm>
              <a:off x="2112930" y="3305301"/>
              <a:ext cx="22435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Child starts conversations </a:t>
              </a:r>
            </a:p>
          </p:txBody>
        </p:sp>
        <p:sp>
          <p:nvSpPr>
            <p:cNvPr id="20" name="TextBox 19">
              <a:extLst>
                <a:ext uri="{FF2B5EF4-FFF2-40B4-BE49-F238E27FC236}">
                  <a16:creationId xmlns:a16="http://schemas.microsoft.com/office/drawing/2014/main" id="{2B83E224-4751-4F5E-A77F-D4C9369AC68F}"/>
                </a:ext>
              </a:extLst>
            </p:cNvPr>
            <p:cNvSpPr txBox="1"/>
            <p:nvPr/>
          </p:nvSpPr>
          <p:spPr>
            <a:xfrm>
              <a:off x="1907979" y="4855840"/>
              <a:ext cx="22435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Child asks questions</a:t>
              </a:r>
            </a:p>
          </p:txBody>
        </p:sp>
        <p:sp>
          <p:nvSpPr>
            <p:cNvPr id="21" name="TextBox 20">
              <a:extLst>
                <a:ext uri="{FF2B5EF4-FFF2-40B4-BE49-F238E27FC236}">
                  <a16:creationId xmlns:a16="http://schemas.microsoft.com/office/drawing/2014/main" id="{B3EFF594-9C5B-4C48-AD6F-2D3493D6AAAB}"/>
                </a:ext>
              </a:extLst>
            </p:cNvPr>
            <p:cNvSpPr txBox="1"/>
            <p:nvPr/>
          </p:nvSpPr>
          <p:spPr>
            <a:xfrm>
              <a:off x="8650926" y="2222154"/>
              <a:ext cx="224358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Adult responds to the child and takes turns to talk</a:t>
              </a:r>
            </a:p>
          </p:txBody>
        </p:sp>
        <p:sp>
          <p:nvSpPr>
            <p:cNvPr id="22" name="TextBox 21">
              <a:extLst>
                <a:ext uri="{FF2B5EF4-FFF2-40B4-BE49-F238E27FC236}">
                  <a16:creationId xmlns:a16="http://schemas.microsoft.com/office/drawing/2014/main" id="{26277B8D-BFF2-4743-A7BE-68FC6AD55D70}"/>
                </a:ext>
              </a:extLst>
            </p:cNvPr>
            <p:cNvSpPr txBox="1"/>
            <p:nvPr/>
          </p:nvSpPr>
          <p:spPr>
            <a:xfrm>
              <a:off x="8650926" y="4700437"/>
              <a:ext cx="224358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People feel relaxed, confident, involved, animated etc.</a:t>
              </a:r>
            </a:p>
          </p:txBody>
        </p:sp>
        <p:sp>
          <p:nvSpPr>
            <p:cNvPr id="23" name="TextBox 22">
              <a:extLst>
                <a:ext uri="{FF2B5EF4-FFF2-40B4-BE49-F238E27FC236}">
                  <a16:creationId xmlns:a16="http://schemas.microsoft.com/office/drawing/2014/main" id="{702024E5-62C9-4BAF-A4A9-0F250BB57177}"/>
                </a:ext>
              </a:extLst>
            </p:cNvPr>
            <p:cNvSpPr txBox="1"/>
            <p:nvPr/>
          </p:nvSpPr>
          <p:spPr>
            <a:xfrm>
              <a:off x="8771281" y="3429000"/>
              <a:ext cx="224358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Feels two-way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panose="020F0502020204030204"/>
                </a:rPr>
                <a:t>Child’s speech intelligible</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C7BC926D-96DC-44E8-B286-69ECAC707961}"/>
                </a:ext>
              </a:extLst>
            </p:cNvPr>
            <p:cNvCxnSpPr>
              <a:cxnSpLocks/>
            </p:cNvCxnSpPr>
            <p:nvPr/>
          </p:nvCxnSpPr>
          <p:spPr>
            <a:xfrm flipH="1">
              <a:off x="3970585" y="4278713"/>
              <a:ext cx="1052659" cy="663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213901-2CEA-4022-B665-EB1F509B8E37}"/>
                </a:ext>
              </a:extLst>
            </p:cNvPr>
            <p:cNvCxnSpPr>
              <a:cxnSpLocks/>
            </p:cNvCxnSpPr>
            <p:nvPr/>
          </p:nvCxnSpPr>
          <p:spPr>
            <a:xfrm flipH="1">
              <a:off x="3601399" y="3429000"/>
              <a:ext cx="1238922" cy="134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CC0509-04D6-4834-978B-F670BBE518BE}"/>
                </a:ext>
              </a:extLst>
            </p:cNvPr>
            <p:cNvCxnSpPr>
              <a:cxnSpLocks/>
            </p:cNvCxnSpPr>
            <p:nvPr/>
          </p:nvCxnSpPr>
          <p:spPr>
            <a:xfrm flipH="1" flipV="1">
              <a:off x="3740527" y="2306720"/>
              <a:ext cx="991385" cy="416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D501E389-0788-3CEA-7D15-968163F7D98D}"/>
              </a:ext>
            </a:extLst>
          </p:cNvPr>
          <p:cNvPicPr>
            <a:picLocks noChangeAspect="1"/>
          </p:cNvPicPr>
          <p:nvPr/>
        </p:nvPicPr>
        <p:blipFill>
          <a:blip r:embed="rId3"/>
          <a:stretch>
            <a:fillRect/>
          </a:stretch>
        </p:blipFill>
        <p:spPr>
          <a:xfrm>
            <a:off x="211232" y="6119420"/>
            <a:ext cx="1599988" cy="435291"/>
          </a:xfrm>
          <a:prstGeom prst="rect">
            <a:avLst/>
          </a:prstGeom>
        </p:spPr>
      </p:pic>
      <p:sp>
        <p:nvSpPr>
          <p:cNvPr id="11" name="Title 1">
            <a:extLst>
              <a:ext uri="{FF2B5EF4-FFF2-40B4-BE49-F238E27FC236}">
                <a16:creationId xmlns:a16="http://schemas.microsoft.com/office/drawing/2014/main" id="{C63B31A6-1924-C678-47E9-5B234527AA5C}"/>
              </a:ext>
            </a:extLst>
          </p:cNvPr>
          <p:cNvSpPr txBox="1">
            <a:spLocks/>
          </p:cNvSpPr>
          <p:nvPr/>
        </p:nvSpPr>
        <p:spPr>
          <a:xfrm>
            <a:off x="755982" y="618279"/>
            <a:ext cx="11329257" cy="792088"/>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200" b="1" kern="1200">
                <a:solidFill>
                  <a:srgbClr val="AE2573"/>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Interactions with a </a:t>
            </a:r>
            <a:r>
              <a:rPr kumimoji="0" lang="en-GB" sz="3200" b="1" i="0" u="sng"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more</a:t>
            </a:r>
            <a:r>
              <a:rPr kumimoji="0" lang="en-GB" sz="3200" b="1" i="0" u="none"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 talkative child</a:t>
            </a:r>
          </a:p>
        </p:txBody>
      </p:sp>
    </p:spTree>
    <p:extLst>
      <p:ext uri="{BB962C8B-B14F-4D97-AF65-F5344CB8AC3E}">
        <p14:creationId xmlns:p14="http://schemas.microsoft.com/office/powerpoint/2010/main" val="391034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62D5B3-1C46-471F-9051-2D75646EE1E4}"/>
              </a:ext>
            </a:extLst>
          </p:cNvPr>
          <p:cNvPicPr>
            <a:picLocks noGrp="1" noChangeAspect="1"/>
          </p:cNvPicPr>
          <p:nvPr>
            <p:ph idx="1"/>
          </p:nvPr>
        </p:nvPicPr>
        <p:blipFill>
          <a:blip r:embed="rId3"/>
          <a:stretch>
            <a:fillRect/>
          </a:stretch>
        </p:blipFill>
        <p:spPr>
          <a:xfrm>
            <a:off x="5321300" y="2347913"/>
            <a:ext cx="1609725" cy="3019425"/>
          </a:xfrm>
          <a:prstGeom prst="rect">
            <a:avLst/>
          </a:prstGeom>
        </p:spPr>
      </p:pic>
      <p:cxnSp>
        <p:nvCxnSpPr>
          <p:cNvPr id="6" name="Straight Arrow Connector 5">
            <a:extLst>
              <a:ext uri="{FF2B5EF4-FFF2-40B4-BE49-F238E27FC236}">
                <a16:creationId xmlns:a16="http://schemas.microsoft.com/office/drawing/2014/main" id="{CBBCDE95-190A-4B96-AB15-1DA9CF6D87A8}"/>
              </a:ext>
            </a:extLst>
          </p:cNvPr>
          <p:cNvCxnSpPr>
            <a:cxnSpLocks/>
          </p:cNvCxnSpPr>
          <p:nvPr/>
        </p:nvCxnSpPr>
        <p:spPr>
          <a:xfrm flipV="1">
            <a:off x="7239785" y="2450969"/>
            <a:ext cx="1046376" cy="3016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5AD89D-D19F-4282-83BD-F2390CDECF6E}"/>
              </a:ext>
            </a:extLst>
          </p:cNvPr>
          <p:cNvCxnSpPr>
            <a:cxnSpLocks/>
          </p:cNvCxnSpPr>
          <p:nvPr/>
        </p:nvCxnSpPr>
        <p:spPr>
          <a:xfrm>
            <a:off x="7296346" y="3466236"/>
            <a:ext cx="1223914" cy="1021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F2188C-D6D7-4B20-BBF7-7E4206BE76A2}"/>
              </a:ext>
            </a:extLst>
          </p:cNvPr>
          <p:cNvCxnSpPr>
            <a:cxnSpLocks/>
          </p:cNvCxnSpPr>
          <p:nvPr/>
        </p:nvCxnSpPr>
        <p:spPr>
          <a:xfrm>
            <a:off x="7187937" y="4278713"/>
            <a:ext cx="1150071" cy="617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7027BA-9C8C-4936-B62F-F7900D59F65A}"/>
              </a:ext>
            </a:extLst>
          </p:cNvPr>
          <p:cNvSpPr txBox="1"/>
          <p:nvPr/>
        </p:nvSpPr>
        <p:spPr>
          <a:xfrm>
            <a:off x="1534822" y="2037488"/>
            <a:ext cx="22435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Child responds to the adult (sometimes!)</a:t>
            </a:r>
          </a:p>
        </p:txBody>
      </p:sp>
      <p:sp>
        <p:nvSpPr>
          <p:cNvPr id="10" name="TextBox 9">
            <a:extLst>
              <a:ext uri="{FF2B5EF4-FFF2-40B4-BE49-F238E27FC236}">
                <a16:creationId xmlns:a16="http://schemas.microsoft.com/office/drawing/2014/main" id="{ACC03B4D-2612-4DC7-8914-AB771D91D746}"/>
              </a:ext>
            </a:extLst>
          </p:cNvPr>
          <p:cNvSpPr txBox="1"/>
          <p:nvPr/>
        </p:nvSpPr>
        <p:spPr>
          <a:xfrm>
            <a:off x="1648544" y="3329456"/>
            <a:ext cx="224358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Long pauses in response to any questions  - becomes disjointed</a:t>
            </a:r>
          </a:p>
        </p:txBody>
      </p:sp>
      <p:sp>
        <p:nvSpPr>
          <p:cNvPr id="11" name="TextBox 10">
            <a:extLst>
              <a:ext uri="{FF2B5EF4-FFF2-40B4-BE49-F238E27FC236}">
                <a16:creationId xmlns:a16="http://schemas.microsoft.com/office/drawing/2014/main" id="{E49B84AA-4924-4EB7-9BA7-D03B8C87C21D}"/>
              </a:ext>
            </a:extLst>
          </p:cNvPr>
          <p:cNvSpPr txBox="1"/>
          <p:nvPr/>
        </p:nvSpPr>
        <p:spPr>
          <a:xfrm>
            <a:off x="1907979" y="4855840"/>
            <a:ext cx="224358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Child might feel anxious, worried, on the spot etc.</a:t>
            </a:r>
          </a:p>
        </p:txBody>
      </p:sp>
      <p:sp>
        <p:nvSpPr>
          <p:cNvPr id="12" name="TextBox 11">
            <a:extLst>
              <a:ext uri="{FF2B5EF4-FFF2-40B4-BE49-F238E27FC236}">
                <a16:creationId xmlns:a16="http://schemas.microsoft.com/office/drawing/2014/main" id="{97682639-78BA-4ACE-B620-F4A968FE78BF}"/>
              </a:ext>
            </a:extLst>
          </p:cNvPr>
          <p:cNvSpPr txBox="1"/>
          <p:nvPr/>
        </p:nvSpPr>
        <p:spPr>
          <a:xfrm>
            <a:off x="8926286" y="1328058"/>
            <a:ext cx="196822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Adult leads the play and takes more turns</a:t>
            </a:r>
          </a:p>
        </p:txBody>
      </p:sp>
      <p:sp>
        <p:nvSpPr>
          <p:cNvPr id="13" name="TextBox 12">
            <a:extLst>
              <a:ext uri="{FF2B5EF4-FFF2-40B4-BE49-F238E27FC236}">
                <a16:creationId xmlns:a16="http://schemas.microsoft.com/office/drawing/2014/main" id="{A7C001D9-78F6-4723-BD43-A2EE3B3AA177}"/>
              </a:ext>
            </a:extLst>
          </p:cNvPr>
          <p:cNvSpPr txBox="1"/>
          <p:nvPr/>
        </p:nvSpPr>
        <p:spPr>
          <a:xfrm>
            <a:off x="8650926" y="4700437"/>
            <a:ext cx="224358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People feel uncomfortable, awkward, under pressure etc. </a:t>
            </a:r>
          </a:p>
        </p:txBody>
      </p:sp>
      <p:sp>
        <p:nvSpPr>
          <p:cNvPr id="14" name="TextBox 13">
            <a:extLst>
              <a:ext uri="{FF2B5EF4-FFF2-40B4-BE49-F238E27FC236}">
                <a16:creationId xmlns:a16="http://schemas.microsoft.com/office/drawing/2014/main" id="{8CCDD38D-3D48-4BAD-A0BA-1ECDFF270509}"/>
              </a:ext>
            </a:extLst>
          </p:cNvPr>
          <p:cNvSpPr txBox="1"/>
          <p:nvPr/>
        </p:nvSpPr>
        <p:spPr>
          <a:xfrm>
            <a:off x="8784770" y="2450970"/>
            <a:ext cx="210973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Adult starts the conversations and defaults to asking more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Speech </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unintelligble</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E78C9E10-BA7E-42FB-B90C-5AC0AAD11F0C}"/>
              </a:ext>
            </a:extLst>
          </p:cNvPr>
          <p:cNvCxnSpPr>
            <a:cxnSpLocks/>
          </p:cNvCxnSpPr>
          <p:nvPr/>
        </p:nvCxnSpPr>
        <p:spPr>
          <a:xfrm flipH="1">
            <a:off x="3970585" y="4278713"/>
            <a:ext cx="1052659" cy="663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DC122A-FEE7-4B0B-ABC1-30FD0A3B588E}"/>
              </a:ext>
            </a:extLst>
          </p:cNvPr>
          <p:cNvCxnSpPr>
            <a:cxnSpLocks/>
          </p:cNvCxnSpPr>
          <p:nvPr/>
        </p:nvCxnSpPr>
        <p:spPr>
          <a:xfrm flipH="1">
            <a:off x="3601399" y="3429000"/>
            <a:ext cx="1238922" cy="134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21F949-F9FD-4CCB-8F1F-5E636473C713}"/>
              </a:ext>
            </a:extLst>
          </p:cNvPr>
          <p:cNvCxnSpPr>
            <a:cxnSpLocks/>
          </p:cNvCxnSpPr>
          <p:nvPr/>
        </p:nvCxnSpPr>
        <p:spPr>
          <a:xfrm flipH="1" flipV="1">
            <a:off x="3740527" y="2306720"/>
            <a:ext cx="991385" cy="416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490511D-8E37-4410-F973-A57B0F1FEF92}"/>
              </a:ext>
            </a:extLst>
          </p:cNvPr>
          <p:cNvPicPr>
            <a:picLocks noChangeAspect="1"/>
          </p:cNvPicPr>
          <p:nvPr/>
        </p:nvPicPr>
        <p:blipFill>
          <a:blip r:embed="rId4"/>
          <a:stretch>
            <a:fillRect/>
          </a:stretch>
        </p:blipFill>
        <p:spPr>
          <a:xfrm>
            <a:off x="211232" y="6119420"/>
            <a:ext cx="1599988" cy="435291"/>
          </a:xfrm>
          <a:prstGeom prst="rect">
            <a:avLst/>
          </a:prstGeom>
        </p:spPr>
      </p:pic>
      <p:sp>
        <p:nvSpPr>
          <p:cNvPr id="5" name="Title 1">
            <a:extLst>
              <a:ext uri="{FF2B5EF4-FFF2-40B4-BE49-F238E27FC236}">
                <a16:creationId xmlns:a16="http://schemas.microsoft.com/office/drawing/2014/main" id="{AAC3FF37-387E-7FAB-36A5-5129213246D4}"/>
              </a:ext>
            </a:extLst>
          </p:cNvPr>
          <p:cNvSpPr txBox="1">
            <a:spLocks/>
          </p:cNvSpPr>
          <p:nvPr/>
        </p:nvSpPr>
        <p:spPr>
          <a:xfrm>
            <a:off x="755982" y="618279"/>
            <a:ext cx="11329257" cy="792088"/>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200" b="1" kern="1200">
                <a:solidFill>
                  <a:srgbClr val="AE2573"/>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Interactions with a </a:t>
            </a:r>
            <a:r>
              <a:rPr kumimoji="0" lang="en-GB" sz="3200" b="1" i="0" u="sng"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less</a:t>
            </a:r>
            <a:r>
              <a:rPr kumimoji="0" lang="en-GB" sz="3200" b="1" i="0" u="none" strike="noStrike" kern="1200" cap="none" spc="0" normalizeH="0" baseline="0" noProof="0" dirty="0">
                <a:ln>
                  <a:noFill/>
                </a:ln>
                <a:solidFill>
                  <a:srgbClr val="AE2573"/>
                </a:solidFill>
                <a:effectLst/>
                <a:uLnTx/>
                <a:uFillTx/>
                <a:latin typeface="Arial" panose="020B0604020202020204" pitchFamily="34" charset="0"/>
                <a:ea typeface="+mj-ea"/>
                <a:cs typeface="Arial" panose="020B0604020202020204" pitchFamily="34" charset="0"/>
              </a:rPr>
              <a:t> talkative child</a:t>
            </a:r>
          </a:p>
        </p:txBody>
      </p:sp>
    </p:spTree>
    <p:extLst>
      <p:ext uri="{BB962C8B-B14F-4D97-AF65-F5344CB8AC3E}">
        <p14:creationId xmlns:p14="http://schemas.microsoft.com/office/powerpoint/2010/main" val="11624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7BD571-5625-F187-6034-C5F4F6ABC8E1}"/>
              </a:ext>
            </a:extLst>
          </p:cNvPr>
          <p:cNvSpPr txBox="1"/>
          <p:nvPr/>
        </p:nvSpPr>
        <p:spPr>
          <a:xfrm>
            <a:off x="936171" y="566057"/>
            <a:ext cx="10907486" cy="5970865"/>
          </a:xfrm>
          <a:prstGeom prst="rect">
            <a:avLst/>
          </a:prstGeom>
          <a:noFill/>
        </p:spPr>
        <p:txBody>
          <a:bodyPr wrap="square">
            <a:spAutoFit/>
          </a:bodyPr>
          <a:lstStyle/>
          <a:p>
            <a:r>
              <a:rPr lang="en-GB" sz="3200" b="0" dirty="0"/>
              <a:t>The Impact of SLCN:</a:t>
            </a:r>
          </a:p>
          <a:p>
            <a:pPr marL="285750" indent="-285750">
              <a:buFont typeface="Arial" panose="020B0604020202020204" pitchFamily="34" charset="0"/>
              <a:buChar char="•"/>
            </a:pPr>
            <a:r>
              <a:rPr lang="en-GB" sz="2000" b="0" dirty="0"/>
              <a:t>Good communication skills are linked to achievement and life chances. They are fundamental to every aspect of our lives affecting attainment, learning, literacy, social relationships, behaviour, mental health and ultimately employment and social mobility.</a:t>
            </a:r>
            <a:br>
              <a:rPr lang="en-GB" sz="2000" b="0" dirty="0"/>
            </a:br>
            <a:endParaRPr lang="en-GB" sz="2000" b="0" dirty="0"/>
          </a:p>
          <a:p>
            <a:pPr marL="285750" indent="-285750">
              <a:buFont typeface="Arial" panose="020B0604020202020204" pitchFamily="34" charset="0"/>
              <a:buChar char="•"/>
            </a:pPr>
            <a:r>
              <a:rPr lang="en-GB" sz="2000" b="0" dirty="0"/>
              <a:t>Around 25% of children starting school across the UK have poorly developed speech or language skills.  It is the most common type of primary special educational need and the second most common type of need identified for pupils with Education Health and Care Plans (EHCPs) </a:t>
            </a:r>
            <a:r>
              <a:rPr lang="en-GB" sz="2000" b="0" u="sng" dirty="0">
                <a:hlinkClick r:id="rId2"/>
              </a:rPr>
              <a:t>according to Government figures</a:t>
            </a:r>
            <a:r>
              <a:rPr lang="en-GB" sz="2000" b="0" dirty="0"/>
              <a:t>.</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has long been known that without the right support, pupils with SLCN risk a range of poor life outcomes.</a:t>
            </a:r>
          </a:p>
          <a:p>
            <a:endParaRPr lang="en-GB" sz="2000" dirty="0"/>
          </a:p>
          <a:p>
            <a:pPr marL="285750" indent="-285750">
              <a:buFont typeface="Arial" panose="020B0604020202020204" pitchFamily="34" charset="0"/>
              <a:buChar char="•"/>
            </a:pPr>
            <a:r>
              <a:rPr lang="en-GB" sz="2000" dirty="0"/>
              <a:t>Law et al (2017) highlight: “Children with language difficulties at age five were four times more likely to have reading difficulties in adulthood, three times as likely to have mental health problems, and twice as likely to be unemployed when they reached adulthood.”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1200" dirty="0"/>
              <a:t>From Speech and Language Link - </a:t>
            </a:r>
            <a:r>
              <a:rPr lang="en-GB" sz="1200" dirty="0">
                <a:hlinkClick r:id="rId3"/>
              </a:rPr>
              <a:t>Speech and Language in School - Speech and Language Link</a:t>
            </a:r>
            <a:endParaRPr lang="en-GB" sz="1200" dirty="0"/>
          </a:p>
          <a:p>
            <a:endParaRPr lang="en-GB" dirty="0"/>
          </a:p>
        </p:txBody>
      </p:sp>
    </p:spTree>
    <p:extLst>
      <p:ext uri="{BB962C8B-B14F-4D97-AF65-F5344CB8AC3E}">
        <p14:creationId xmlns:p14="http://schemas.microsoft.com/office/powerpoint/2010/main" val="34222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schools are supporting: </a:t>
            </a:r>
          </a:p>
        </p:txBody>
      </p:sp>
      <p:sp>
        <p:nvSpPr>
          <p:cNvPr id="5" name="Content Placeholder 4"/>
          <p:cNvSpPr>
            <a:spLocks noGrp="1"/>
          </p:cNvSpPr>
          <p:nvPr>
            <p:ph idx="1"/>
          </p:nvPr>
        </p:nvSpPr>
        <p:spPr/>
        <p:txBody>
          <a:bodyPr>
            <a:normAutofit lnSpcReduction="10000"/>
          </a:bodyPr>
          <a:lstStyle/>
          <a:p>
            <a:r>
              <a:rPr lang="en-GB" dirty="0"/>
              <a:t>Visuals – symbols </a:t>
            </a:r>
          </a:p>
          <a:p>
            <a:r>
              <a:rPr lang="en-GB" dirty="0"/>
              <a:t>Language Through Colour </a:t>
            </a:r>
          </a:p>
          <a:p>
            <a:r>
              <a:rPr lang="en-GB" dirty="0"/>
              <a:t>Intensive Interaction</a:t>
            </a:r>
          </a:p>
          <a:p>
            <a:r>
              <a:rPr lang="en-GB" dirty="0"/>
              <a:t>Adult-Child Interaction Play Based Therapy </a:t>
            </a:r>
          </a:p>
          <a:p>
            <a:r>
              <a:rPr lang="en-GB" dirty="0"/>
              <a:t>Speech LINK</a:t>
            </a:r>
          </a:p>
          <a:p>
            <a:pPr marL="0" indent="0">
              <a:buNone/>
            </a:pPr>
            <a:r>
              <a:rPr lang="en-GB" dirty="0"/>
              <a:t>     Language LINK </a:t>
            </a:r>
          </a:p>
          <a:p>
            <a:r>
              <a:rPr lang="en-GB" dirty="0"/>
              <a:t>Makaton</a:t>
            </a:r>
          </a:p>
          <a:p>
            <a:r>
              <a:rPr lang="en-GB" dirty="0"/>
              <a:t>Cued articulation </a:t>
            </a:r>
          </a:p>
          <a:p>
            <a:r>
              <a:rPr lang="en-GB" dirty="0"/>
              <a:t>pre teaching of vocabulary                                              ++many more...</a:t>
            </a:r>
          </a:p>
          <a:p>
            <a:endParaRPr lang="en-GB" dirty="0"/>
          </a:p>
        </p:txBody>
      </p:sp>
      <p:pic>
        <p:nvPicPr>
          <p:cNvPr id="3" name="Picture 2" descr="A blue text on a white background&#10;&#10;AI-generated content may be incorrect.">
            <a:extLst>
              <a:ext uri="{FF2B5EF4-FFF2-40B4-BE49-F238E27FC236}">
                <a16:creationId xmlns:a16="http://schemas.microsoft.com/office/drawing/2014/main" id="{7FFDF49A-7FE3-6EC3-D0C9-081A2405F05C}"/>
              </a:ext>
            </a:extLst>
          </p:cNvPr>
          <p:cNvPicPr>
            <a:picLocks noChangeAspect="1"/>
          </p:cNvPicPr>
          <p:nvPr/>
        </p:nvPicPr>
        <p:blipFill>
          <a:blip r:embed="rId3"/>
          <a:stretch>
            <a:fillRect/>
          </a:stretch>
        </p:blipFill>
        <p:spPr>
          <a:xfrm>
            <a:off x="1025454" y="3265407"/>
            <a:ext cx="4429356" cy="900193"/>
          </a:xfrm>
          <a:prstGeom prst="rect">
            <a:avLst/>
          </a:prstGeom>
        </p:spPr>
      </p:pic>
    </p:spTree>
    <p:extLst>
      <p:ext uri="{BB962C8B-B14F-4D97-AF65-F5344CB8AC3E}">
        <p14:creationId xmlns:p14="http://schemas.microsoft.com/office/powerpoint/2010/main" val="191301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6C90-AFEC-4453-7F32-DB8FE78EB19A}"/>
              </a:ext>
            </a:extLst>
          </p:cNvPr>
          <p:cNvSpPr>
            <a:spLocks noGrp="1"/>
          </p:cNvSpPr>
          <p:nvPr>
            <p:ph type="title"/>
          </p:nvPr>
        </p:nvSpPr>
        <p:spPr/>
        <p:txBody>
          <a:bodyPr/>
          <a:lstStyle/>
          <a:p>
            <a:r>
              <a:rPr lang="en-GB" dirty="0"/>
              <a:t>Parental support</a:t>
            </a:r>
          </a:p>
        </p:txBody>
      </p:sp>
      <p:sp>
        <p:nvSpPr>
          <p:cNvPr id="3" name="Content Placeholder 2">
            <a:extLst>
              <a:ext uri="{FF2B5EF4-FFF2-40B4-BE49-F238E27FC236}">
                <a16:creationId xmlns:a16="http://schemas.microsoft.com/office/drawing/2014/main" id="{97946A4F-3DFF-8CB2-B3FC-15E292F0E1A1}"/>
              </a:ext>
            </a:extLst>
          </p:cNvPr>
          <p:cNvSpPr>
            <a:spLocks noGrp="1"/>
          </p:cNvSpPr>
          <p:nvPr>
            <p:ph idx="1"/>
          </p:nvPr>
        </p:nvSpPr>
        <p:spPr>
          <a:xfrm>
            <a:off x="772886" y="1508787"/>
            <a:ext cx="11069023" cy="3455099"/>
          </a:xfrm>
        </p:spPr>
        <p:txBody>
          <a:bodyPr>
            <a:normAutofit lnSpcReduction="10000"/>
          </a:bodyPr>
          <a:lstStyle/>
          <a:p>
            <a:r>
              <a:rPr lang="en-GB" sz="3200" dirty="0"/>
              <a:t>Early Intervention – spotting the signs and asking for help</a:t>
            </a:r>
          </a:p>
          <a:p>
            <a:r>
              <a:rPr lang="en-GB" sz="3200" dirty="0"/>
              <a:t>Interactive play – reduce excessive screen time and focus on interactive communication, talking, reading together, singing, and story telling, or playing board games.</a:t>
            </a:r>
          </a:p>
          <a:p>
            <a:r>
              <a:rPr lang="en-GB" sz="3200" dirty="0"/>
              <a:t>‘serve and return’ – make sure you respond to your child’s communication; show them you are listening and are interested in what they have to say</a:t>
            </a:r>
          </a:p>
          <a:p>
            <a:endParaRPr lang="en-GB" dirty="0"/>
          </a:p>
        </p:txBody>
      </p:sp>
    </p:spTree>
    <p:extLst>
      <p:ext uri="{BB962C8B-B14F-4D97-AF65-F5344CB8AC3E}">
        <p14:creationId xmlns:p14="http://schemas.microsoft.com/office/powerpoint/2010/main" val="369881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CHFT master slides">
  <a:themeElements>
    <a:clrScheme name="KCHFT">
      <a:dk1>
        <a:sysClr val="windowText" lastClr="000000"/>
      </a:dk1>
      <a:lt1>
        <a:sysClr val="window" lastClr="FFFFFF"/>
      </a:lt1>
      <a:dk2>
        <a:srgbClr val="005EB8"/>
      </a:dk2>
      <a:lt2>
        <a:srgbClr val="FFFFFF"/>
      </a:lt2>
      <a:accent1>
        <a:srgbClr val="768692"/>
      </a:accent1>
      <a:accent2>
        <a:srgbClr val="41B6E6"/>
      </a:accent2>
      <a:accent3>
        <a:srgbClr val="78BE20"/>
      </a:accent3>
      <a:accent4>
        <a:srgbClr val="AE2573"/>
      </a:accent4>
      <a:accent5>
        <a:srgbClr val="330072"/>
      </a:accent5>
      <a:accent6>
        <a:srgbClr val="003087"/>
      </a:accent6>
      <a:hlink>
        <a:srgbClr val="005EB8"/>
      </a:hlink>
      <a:folHlink>
        <a:srgbClr val="AE25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70</TotalTime>
  <Words>2104</Words>
  <Application>Microsoft Office PowerPoint</Application>
  <PresentationFormat>Widescreen</PresentationFormat>
  <Paragraphs>194</Paragraphs>
  <Slides>16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Calibri</vt:lpstr>
      <vt:lpstr>Klein Condensed</vt:lpstr>
      <vt:lpstr>Wingdings 2</vt:lpstr>
      <vt:lpstr>Office Theme</vt:lpstr>
      <vt:lpstr>KCHFT master slides</vt:lpstr>
      <vt:lpstr>Supporting Language and Communication </vt:lpstr>
      <vt:lpstr>PowerPoint Presentation</vt:lpstr>
      <vt:lpstr>PowerPoint Presentation</vt:lpstr>
      <vt:lpstr>PowerPoint Presentation</vt:lpstr>
      <vt:lpstr>PowerPoint Presentation</vt:lpstr>
      <vt:lpstr>PowerPoint Presentation</vt:lpstr>
      <vt:lpstr>PowerPoint Presentation</vt:lpstr>
      <vt:lpstr>How schools are supporting: </vt:lpstr>
      <vt:lpstr>Parental support</vt:lpstr>
      <vt:lpstr>Strategies for Attention and Listening: </vt:lpstr>
      <vt:lpstr>Strategies for Language: </vt:lpstr>
      <vt:lpstr>Strategies for speech:</vt:lpstr>
      <vt:lpstr>Fun activities:  </vt:lpstr>
      <vt:lpstr>Top tips: </vt:lpstr>
      <vt:lpstr>Useful websites:    - BBC Tiny Happy People  - Speech Link Parent Portal  - Speech and Language UK  - The National Literacy Trust - Words for Life - The Pod – KCHFT (ignore referral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Language and Communication </dc:title>
  <dc:creator>COVATTI, Sarah (KENT COMMUNITY HEALTH NHS FOUNDATION TRUST)</dc:creator>
  <cp:lastModifiedBy>F Roberts</cp:lastModifiedBy>
  <cp:revision>6</cp:revision>
  <dcterms:created xsi:type="dcterms:W3CDTF">2025-12-29T11:13:38Z</dcterms:created>
  <dcterms:modified xsi:type="dcterms:W3CDTF">2026-01-27T21:27:23Z</dcterms:modified>
</cp:coreProperties>
</file>